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4064" r:id="rId5"/>
  </p:sldMasterIdLst>
  <p:notesMasterIdLst>
    <p:notesMasterId r:id="rId20"/>
  </p:notesMasterIdLst>
  <p:sldIdLst>
    <p:sldId id="443" r:id="rId6"/>
    <p:sldId id="2146848797" r:id="rId7"/>
    <p:sldId id="2146848805" r:id="rId8"/>
    <p:sldId id="2146848802" r:id="rId9"/>
    <p:sldId id="2146848806" r:id="rId10"/>
    <p:sldId id="2146848803" r:id="rId11"/>
    <p:sldId id="449" r:id="rId12"/>
    <p:sldId id="458" r:id="rId13"/>
    <p:sldId id="2146848796" r:id="rId14"/>
    <p:sldId id="2146848804" r:id="rId15"/>
    <p:sldId id="456" r:id="rId16"/>
    <p:sldId id="2146848575" r:id="rId17"/>
    <p:sldId id="4163" r:id="rId18"/>
    <p:sldId id="4164" r:id="rId19"/>
  </p:sldIdLst>
  <p:sldSz cx="9144000" cy="5715000" type="screen16x1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C80AC-F8C9-C54B-AA06-ECD8592A61CB}" v="1" dt="2023-06-05T12:52:26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6000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03C5C-EE36-E44E-B132-D1B57CF8B702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0965094B-4E77-094A-917A-ADE14D221263}">
      <dgm:prSet phldrT="[Text]"/>
      <dgm:spPr/>
      <dgm:t>
        <a:bodyPr/>
        <a:lstStyle/>
        <a:p>
          <a:r>
            <a:rPr lang="en-GB" dirty="0"/>
            <a:t>1. </a:t>
          </a:r>
          <a:r>
            <a:rPr lang="en-GB" b="1" dirty="0"/>
            <a:t>Firm level </a:t>
          </a:r>
          <a:r>
            <a:rPr lang="en-GB" dirty="0"/>
            <a:t>embed ESG decision-making</a:t>
          </a:r>
        </a:p>
      </dgm:t>
    </dgm:pt>
    <dgm:pt modelId="{DF226667-1B90-2D4E-85B7-CAD49F9A5C9D}" type="parTrans" cxnId="{4EF3622F-5571-5947-B762-DCB2EF4E9B4C}">
      <dgm:prSet/>
      <dgm:spPr/>
      <dgm:t>
        <a:bodyPr/>
        <a:lstStyle/>
        <a:p>
          <a:endParaRPr lang="en-GB"/>
        </a:p>
      </dgm:t>
    </dgm:pt>
    <dgm:pt modelId="{C5FC4E7F-4111-2B43-84A9-236277C33566}" type="sibTrans" cxnId="{4EF3622F-5571-5947-B762-DCB2EF4E9B4C}">
      <dgm:prSet/>
      <dgm:spPr/>
      <dgm:t>
        <a:bodyPr/>
        <a:lstStyle/>
        <a:p>
          <a:endParaRPr lang="en-GB"/>
        </a:p>
      </dgm:t>
    </dgm:pt>
    <dgm:pt modelId="{B97A585C-833D-1A41-A66C-AB5D0B227B8F}">
      <dgm:prSet phldrT="[Text]"/>
      <dgm:spPr/>
      <dgm:t>
        <a:bodyPr/>
        <a:lstStyle/>
        <a:p>
          <a:r>
            <a:rPr lang="en-GB" dirty="0"/>
            <a:t>3. </a:t>
          </a:r>
          <a:r>
            <a:rPr lang="en-GB" b="1" dirty="0"/>
            <a:t>Work with governments, regulators</a:t>
          </a:r>
          <a:r>
            <a:rPr lang="en-GB" dirty="0"/>
            <a:t>, and other stakeholders to promote ESG action </a:t>
          </a:r>
        </a:p>
      </dgm:t>
    </dgm:pt>
    <dgm:pt modelId="{DD010413-F575-1B44-A462-63101D425A19}" type="parTrans" cxnId="{2DC308EE-F183-564B-A3C5-6B36127BF8B1}">
      <dgm:prSet/>
      <dgm:spPr/>
      <dgm:t>
        <a:bodyPr/>
        <a:lstStyle/>
        <a:p>
          <a:endParaRPr lang="en-GB"/>
        </a:p>
      </dgm:t>
    </dgm:pt>
    <dgm:pt modelId="{4663B386-15FA-A04D-BB2B-D694CA3B11CA}" type="sibTrans" cxnId="{2DC308EE-F183-564B-A3C5-6B36127BF8B1}">
      <dgm:prSet/>
      <dgm:spPr/>
      <dgm:t>
        <a:bodyPr/>
        <a:lstStyle/>
        <a:p>
          <a:endParaRPr lang="en-GB"/>
        </a:p>
      </dgm:t>
    </dgm:pt>
    <dgm:pt modelId="{4A3F56B4-F386-674B-ACD5-235A819C0FD6}">
      <dgm:prSet phldrT="[Text]"/>
      <dgm:spPr/>
      <dgm:t>
        <a:bodyPr/>
        <a:lstStyle/>
        <a:p>
          <a:r>
            <a:rPr lang="en-GB" dirty="0"/>
            <a:t>2. </a:t>
          </a:r>
          <a:r>
            <a:rPr lang="en-GB" b="1" dirty="0"/>
            <a:t>Clients &amp; business partners </a:t>
          </a:r>
          <a:r>
            <a:rPr lang="en-GB" dirty="0"/>
            <a:t>ESG awareness, manage risk, solutions</a:t>
          </a:r>
        </a:p>
      </dgm:t>
    </dgm:pt>
    <dgm:pt modelId="{26B2AFD3-7EA0-8049-ACE6-CE9C5997623B}" type="parTrans" cxnId="{FD18B461-0B22-C244-AFE9-D69A1AA2AFDC}">
      <dgm:prSet/>
      <dgm:spPr/>
      <dgm:t>
        <a:bodyPr/>
        <a:lstStyle/>
        <a:p>
          <a:endParaRPr lang="en-GB"/>
        </a:p>
      </dgm:t>
    </dgm:pt>
    <dgm:pt modelId="{F1129972-FBC8-774F-A56E-7A9F6D519071}" type="sibTrans" cxnId="{FD18B461-0B22-C244-AFE9-D69A1AA2AFDC}">
      <dgm:prSet/>
      <dgm:spPr/>
      <dgm:t>
        <a:bodyPr/>
        <a:lstStyle/>
        <a:p>
          <a:endParaRPr lang="en-GB"/>
        </a:p>
      </dgm:t>
    </dgm:pt>
    <dgm:pt modelId="{1A25682B-3F5C-5D4C-92FE-930237A5CD2D}">
      <dgm:prSet phldrT="[Text]"/>
      <dgm:spPr/>
      <dgm:t>
        <a:bodyPr/>
        <a:lstStyle/>
        <a:p>
          <a:r>
            <a:rPr lang="en-GB" dirty="0"/>
            <a:t>4. </a:t>
          </a:r>
          <a:r>
            <a:rPr lang="en-GB" b="1" dirty="0"/>
            <a:t>Accountability &amp; transparency </a:t>
          </a:r>
          <a:r>
            <a:rPr lang="en-GB" dirty="0"/>
            <a:t>by disclosing progress</a:t>
          </a:r>
        </a:p>
      </dgm:t>
    </dgm:pt>
    <dgm:pt modelId="{077DC6B6-70E4-784C-A32C-7B8C5CBD5C1C}" type="parTrans" cxnId="{77E32023-A217-C246-99F2-F3D2C28C1247}">
      <dgm:prSet/>
      <dgm:spPr/>
      <dgm:t>
        <a:bodyPr/>
        <a:lstStyle/>
        <a:p>
          <a:endParaRPr lang="en-GB"/>
        </a:p>
      </dgm:t>
    </dgm:pt>
    <dgm:pt modelId="{C9564F81-8C2D-A949-AEAB-0F5655D3FBB3}" type="sibTrans" cxnId="{77E32023-A217-C246-99F2-F3D2C28C1247}">
      <dgm:prSet/>
      <dgm:spPr/>
      <dgm:t>
        <a:bodyPr/>
        <a:lstStyle/>
        <a:p>
          <a:endParaRPr lang="en-GB"/>
        </a:p>
      </dgm:t>
    </dgm:pt>
    <dgm:pt modelId="{EA2A13E3-2CD4-BB47-A8E3-478017863EB6}" type="pres">
      <dgm:prSet presAssocID="{DFA03C5C-EE36-E44E-B132-D1B57CF8B702}" presName="compositeShape" presStyleCnt="0">
        <dgm:presLayoutVars>
          <dgm:chMax val="7"/>
          <dgm:dir/>
          <dgm:resizeHandles val="exact"/>
        </dgm:presLayoutVars>
      </dgm:prSet>
      <dgm:spPr/>
    </dgm:pt>
    <dgm:pt modelId="{1238B09A-D5D3-DD47-9FA2-140749C73F6B}" type="pres">
      <dgm:prSet presAssocID="{0965094B-4E77-094A-917A-ADE14D221263}" presName="circ1" presStyleLbl="vennNode1" presStyleIdx="0" presStyleCnt="4"/>
      <dgm:spPr/>
    </dgm:pt>
    <dgm:pt modelId="{25209E09-BE9D-3044-AD7D-1484B1633D8D}" type="pres">
      <dgm:prSet presAssocID="{0965094B-4E77-094A-917A-ADE14D22126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16829EC-7453-9B43-B39A-EF6E9AF4CD62}" type="pres">
      <dgm:prSet presAssocID="{B97A585C-833D-1A41-A66C-AB5D0B227B8F}" presName="circ2" presStyleLbl="vennNode1" presStyleIdx="1" presStyleCnt="4"/>
      <dgm:spPr/>
    </dgm:pt>
    <dgm:pt modelId="{F895EFBE-4A68-4A42-ABBF-4829A32AD9A9}" type="pres">
      <dgm:prSet presAssocID="{B97A585C-833D-1A41-A66C-AB5D0B227B8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ED7C61-B231-4946-999D-FD49AFF27884}" type="pres">
      <dgm:prSet presAssocID="{1A25682B-3F5C-5D4C-92FE-930237A5CD2D}" presName="circ3" presStyleLbl="vennNode1" presStyleIdx="2" presStyleCnt="4"/>
      <dgm:spPr/>
    </dgm:pt>
    <dgm:pt modelId="{170D88C1-D20A-EB41-92CD-3491469E85D3}" type="pres">
      <dgm:prSet presAssocID="{1A25682B-3F5C-5D4C-92FE-930237A5CD2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513B4E-0AEA-E849-A6A9-925B947CD876}" type="pres">
      <dgm:prSet presAssocID="{4A3F56B4-F386-674B-ACD5-235A819C0FD6}" presName="circ4" presStyleLbl="vennNode1" presStyleIdx="3" presStyleCnt="4"/>
      <dgm:spPr/>
    </dgm:pt>
    <dgm:pt modelId="{CA97A250-1874-2846-A695-AA6D16F09031}" type="pres">
      <dgm:prSet presAssocID="{4A3F56B4-F386-674B-ACD5-235A819C0FD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F359921-4655-FB4E-A820-AD0AC42F2C41}" type="presOf" srcId="{B97A585C-833D-1A41-A66C-AB5D0B227B8F}" destId="{F895EFBE-4A68-4A42-ABBF-4829A32AD9A9}" srcOrd="1" destOrd="0" presId="urn:microsoft.com/office/officeart/2005/8/layout/venn1"/>
    <dgm:cxn modelId="{77E32023-A217-C246-99F2-F3D2C28C1247}" srcId="{DFA03C5C-EE36-E44E-B132-D1B57CF8B702}" destId="{1A25682B-3F5C-5D4C-92FE-930237A5CD2D}" srcOrd="2" destOrd="0" parTransId="{077DC6B6-70E4-784C-A32C-7B8C5CBD5C1C}" sibTransId="{C9564F81-8C2D-A949-AEAB-0F5655D3FBB3}"/>
    <dgm:cxn modelId="{4EF3622F-5571-5947-B762-DCB2EF4E9B4C}" srcId="{DFA03C5C-EE36-E44E-B132-D1B57CF8B702}" destId="{0965094B-4E77-094A-917A-ADE14D221263}" srcOrd="0" destOrd="0" parTransId="{DF226667-1B90-2D4E-85B7-CAD49F9A5C9D}" sibTransId="{C5FC4E7F-4111-2B43-84A9-236277C33566}"/>
    <dgm:cxn modelId="{7BD6AB53-5831-0F4E-B963-FD9195AF51D8}" type="presOf" srcId="{1A25682B-3F5C-5D4C-92FE-930237A5CD2D}" destId="{170D88C1-D20A-EB41-92CD-3491469E85D3}" srcOrd="1" destOrd="0" presId="urn:microsoft.com/office/officeart/2005/8/layout/venn1"/>
    <dgm:cxn modelId="{F813FC57-5FE6-2C48-9DF1-71E5B68E424F}" type="presOf" srcId="{B97A585C-833D-1A41-A66C-AB5D0B227B8F}" destId="{B16829EC-7453-9B43-B39A-EF6E9AF4CD62}" srcOrd="0" destOrd="0" presId="urn:microsoft.com/office/officeart/2005/8/layout/venn1"/>
    <dgm:cxn modelId="{FD18B461-0B22-C244-AFE9-D69A1AA2AFDC}" srcId="{DFA03C5C-EE36-E44E-B132-D1B57CF8B702}" destId="{4A3F56B4-F386-674B-ACD5-235A819C0FD6}" srcOrd="3" destOrd="0" parTransId="{26B2AFD3-7EA0-8049-ACE6-CE9C5997623B}" sibTransId="{F1129972-FBC8-774F-A56E-7A9F6D519071}"/>
    <dgm:cxn modelId="{9E01E26B-9F9B-BF4C-8E4B-F7FF13D71D7A}" type="presOf" srcId="{DFA03C5C-EE36-E44E-B132-D1B57CF8B702}" destId="{EA2A13E3-2CD4-BB47-A8E3-478017863EB6}" srcOrd="0" destOrd="0" presId="urn:microsoft.com/office/officeart/2005/8/layout/venn1"/>
    <dgm:cxn modelId="{2D932377-8F03-6045-A656-D0395B27A2F2}" type="presOf" srcId="{4A3F56B4-F386-674B-ACD5-235A819C0FD6}" destId="{A7513B4E-0AEA-E849-A6A9-925B947CD876}" srcOrd="0" destOrd="0" presId="urn:microsoft.com/office/officeart/2005/8/layout/venn1"/>
    <dgm:cxn modelId="{4379669A-E9EC-0D4A-9A3A-70802EFEB731}" type="presOf" srcId="{1A25682B-3F5C-5D4C-92FE-930237A5CD2D}" destId="{78ED7C61-B231-4946-999D-FD49AFF27884}" srcOrd="0" destOrd="0" presId="urn:microsoft.com/office/officeart/2005/8/layout/venn1"/>
    <dgm:cxn modelId="{186949A1-8A72-9847-88CD-35F48B2CE285}" type="presOf" srcId="{4A3F56B4-F386-674B-ACD5-235A819C0FD6}" destId="{CA97A250-1874-2846-A695-AA6D16F09031}" srcOrd="1" destOrd="0" presId="urn:microsoft.com/office/officeart/2005/8/layout/venn1"/>
    <dgm:cxn modelId="{652B62A3-B76D-6945-81F8-66A0D1CD15BF}" type="presOf" srcId="{0965094B-4E77-094A-917A-ADE14D221263}" destId="{25209E09-BE9D-3044-AD7D-1484B1633D8D}" srcOrd="1" destOrd="0" presId="urn:microsoft.com/office/officeart/2005/8/layout/venn1"/>
    <dgm:cxn modelId="{7C74D3A9-9347-8B4C-B269-8DB661DFA302}" type="presOf" srcId="{0965094B-4E77-094A-917A-ADE14D221263}" destId="{1238B09A-D5D3-DD47-9FA2-140749C73F6B}" srcOrd="0" destOrd="0" presId="urn:microsoft.com/office/officeart/2005/8/layout/venn1"/>
    <dgm:cxn modelId="{2DC308EE-F183-564B-A3C5-6B36127BF8B1}" srcId="{DFA03C5C-EE36-E44E-B132-D1B57CF8B702}" destId="{B97A585C-833D-1A41-A66C-AB5D0B227B8F}" srcOrd="1" destOrd="0" parTransId="{DD010413-F575-1B44-A462-63101D425A19}" sibTransId="{4663B386-15FA-A04D-BB2B-D694CA3B11CA}"/>
    <dgm:cxn modelId="{0F60903A-1BF2-E04B-98BE-E97E9CADFCD4}" type="presParOf" srcId="{EA2A13E3-2CD4-BB47-A8E3-478017863EB6}" destId="{1238B09A-D5D3-DD47-9FA2-140749C73F6B}" srcOrd="0" destOrd="0" presId="urn:microsoft.com/office/officeart/2005/8/layout/venn1"/>
    <dgm:cxn modelId="{6CC66725-85B7-D04E-A776-ECD9BE35BC3F}" type="presParOf" srcId="{EA2A13E3-2CD4-BB47-A8E3-478017863EB6}" destId="{25209E09-BE9D-3044-AD7D-1484B1633D8D}" srcOrd="1" destOrd="0" presId="urn:microsoft.com/office/officeart/2005/8/layout/venn1"/>
    <dgm:cxn modelId="{99E8D999-353F-624C-9093-9C47222CD329}" type="presParOf" srcId="{EA2A13E3-2CD4-BB47-A8E3-478017863EB6}" destId="{B16829EC-7453-9B43-B39A-EF6E9AF4CD62}" srcOrd="2" destOrd="0" presId="urn:microsoft.com/office/officeart/2005/8/layout/venn1"/>
    <dgm:cxn modelId="{CC0701A8-E395-9649-95C6-96A24FE2222F}" type="presParOf" srcId="{EA2A13E3-2CD4-BB47-A8E3-478017863EB6}" destId="{F895EFBE-4A68-4A42-ABBF-4829A32AD9A9}" srcOrd="3" destOrd="0" presId="urn:microsoft.com/office/officeart/2005/8/layout/venn1"/>
    <dgm:cxn modelId="{47795FCD-D34E-9347-944A-229D9C1E60DE}" type="presParOf" srcId="{EA2A13E3-2CD4-BB47-A8E3-478017863EB6}" destId="{78ED7C61-B231-4946-999D-FD49AFF27884}" srcOrd="4" destOrd="0" presId="urn:microsoft.com/office/officeart/2005/8/layout/venn1"/>
    <dgm:cxn modelId="{CB0E1FF6-DE60-2C46-9908-8D344566B93F}" type="presParOf" srcId="{EA2A13E3-2CD4-BB47-A8E3-478017863EB6}" destId="{170D88C1-D20A-EB41-92CD-3491469E85D3}" srcOrd="5" destOrd="0" presId="urn:microsoft.com/office/officeart/2005/8/layout/venn1"/>
    <dgm:cxn modelId="{E7244049-FC11-E64F-A4C8-985DCC78C47E}" type="presParOf" srcId="{EA2A13E3-2CD4-BB47-A8E3-478017863EB6}" destId="{A7513B4E-0AEA-E849-A6A9-925B947CD876}" srcOrd="6" destOrd="0" presId="urn:microsoft.com/office/officeart/2005/8/layout/venn1"/>
    <dgm:cxn modelId="{DEEF4DBA-BA71-AC4F-8C63-A91F3F48D16C}" type="presParOf" srcId="{EA2A13E3-2CD4-BB47-A8E3-478017863EB6}" destId="{CA97A250-1874-2846-A695-AA6D16F0903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8B09A-D5D3-DD47-9FA2-140749C73F6B}">
      <dsp:nvSpPr>
        <dsp:cNvPr id="0" name=""/>
        <dsp:cNvSpPr/>
      </dsp:nvSpPr>
      <dsp:spPr>
        <a:xfrm>
          <a:off x="2400556" y="44633"/>
          <a:ext cx="2320946" cy="23209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1. </a:t>
          </a:r>
          <a:r>
            <a:rPr lang="en-GB" sz="1200" b="1" kern="1200" dirty="0"/>
            <a:t>Firm level </a:t>
          </a:r>
          <a:r>
            <a:rPr lang="en-GB" sz="1200" kern="1200" dirty="0"/>
            <a:t>embed ESG decision-making</a:t>
          </a:r>
        </a:p>
      </dsp:txBody>
      <dsp:txXfrm>
        <a:off x="2668358" y="357068"/>
        <a:ext cx="1785343" cy="736454"/>
      </dsp:txXfrm>
    </dsp:sp>
    <dsp:sp modelId="{B16829EC-7453-9B43-B39A-EF6E9AF4CD62}">
      <dsp:nvSpPr>
        <dsp:cNvPr id="0" name=""/>
        <dsp:cNvSpPr/>
      </dsp:nvSpPr>
      <dsp:spPr>
        <a:xfrm>
          <a:off x="3427129" y="1071206"/>
          <a:ext cx="2320946" cy="23209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3. </a:t>
          </a:r>
          <a:r>
            <a:rPr lang="en-GB" sz="1200" b="1" kern="1200" dirty="0"/>
            <a:t>Work with governments, regulators</a:t>
          </a:r>
          <a:r>
            <a:rPr lang="en-GB" sz="1200" kern="1200" dirty="0"/>
            <a:t>, and other stakeholders to promote ESG action </a:t>
          </a:r>
        </a:p>
      </dsp:txBody>
      <dsp:txXfrm>
        <a:off x="4676869" y="1339007"/>
        <a:ext cx="892671" cy="1785343"/>
      </dsp:txXfrm>
    </dsp:sp>
    <dsp:sp modelId="{78ED7C61-B231-4946-999D-FD49AFF27884}">
      <dsp:nvSpPr>
        <dsp:cNvPr id="0" name=""/>
        <dsp:cNvSpPr/>
      </dsp:nvSpPr>
      <dsp:spPr>
        <a:xfrm>
          <a:off x="2400556" y="2097778"/>
          <a:ext cx="2320946" cy="23209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4. </a:t>
          </a:r>
          <a:r>
            <a:rPr lang="en-GB" sz="1200" b="1" kern="1200" dirty="0"/>
            <a:t>Accountability &amp; transparency </a:t>
          </a:r>
          <a:r>
            <a:rPr lang="en-GB" sz="1200" kern="1200" dirty="0"/>
            <a:t>by disclosing progress</a:t>
          </a:r>
        </a:p>
      </dsp:txBody>
      <dsp:txXfrm>
        <a:off x="2668358" y="3369836"/>
        <a:ext cx="1785343" cy="736454"/>
      </dsp:txXfrm>
    </dsp:sp>
    <dsp:sp modelId="{A7513B4E-0AEA-E849-A6A9-925B947CD876}">
      <dsp:nvSpPr>
        <dsp:cNvPr id="0" name=""/>
        <dsp:cNvSpPr/>
      </dsp:nvSpPr>
      <dsp:spPr>
        <a:xfrm>
          <a:off x="1373984" y="1071206"/>
          <a:ext cx="2320946" cy="232094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2. </a:t>
          </a:r>
          <a:r>
            <a:rPr lang="en-GB" sz="1200" b="1" kern="1200" dirty="0"/>
            <a:t>Clients &amp; business partners </a:t>
          </a:r>
          <a:r>
            <a:rPr lang="en-GB" sz="1200" kern="1200" dirty="0"/>
            <a:t>ESG awareness, manage risk, solutions</a:t>
          </a:r>
        </a:p>
      </dsp:txBody>
      <dsp:txXfrm>
        <a:off x="1552518" y="1339007"/>
        <a:ext cx="892671" cy="178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1FA3C-971C-9440-99DD-05C693B9433B}" type="datetimeFigureOut">
              <a:rPr lang="en-US" smtClean="0"/>
              <a:t>6/4/23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1200150"/>
            <a:ext cx="51847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9D69D-2EEA-FD4C-8112-A1BBD6198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16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thereselmm/status/1651304002942795818/photo/1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5850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Carrier</a:t>
            </a:r>
            <a:r>
              <a:rPr lang="en-US"/>
              <a:t> of financial risk – underwriting</a:t>
            </a:r>
          </a:p>
          <a:p>
            <a:endParaRPr lang="en-US"/>
          </a:p>
          <a:p>
            <a:r>
              <a:rPr lang="en-US" b="1"/>
              <a:t>Manager</a:t>
            </a:r>
            <a:r>
              <a:rPr lang="en-US"/>
              <a:t> of physical risk – understand, prevent, reduce, transfer</a:t>
            </a:r>
          </a:p>
          <a:p>
            <a:endParaRPr lang="en-US"/>
          </a:p>
          <a:p>
            <a:r>
              <a:rPr lang="en-US" b="1"/>
              <a:t>Investor</a:t>
            </a:r>
            <a:r>
              <a:rPr lang="en-US"/>
              <a:t> role – asset manager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653BC-43DF-4280-91D6-0185D7811C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34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Carrier</a:t>
            </a:r>
            <a:r>
              <a:rPr lang="en-US"/>
              <a:t> of financial risk – underwriting</a:t>
            </a:r>
          </a:p>
          <a:p>
            <a:endParaRPr lang="en-US"/>
          </a:p>
          <a:p>
            <a:r>
              <a:rPr lang="en-US" b="1"/>
              <a:t>Manager</a:t>
            </a:r>
            <a:r>
              <a:rPr lang="en-US"/>
              <a:t> of physical risk – understand, prevent, reduce, transfer</a:t>
            </a:r>
          </a:p>
          <a:p>
            <a:endParaRPr lang="en-US"/>
          </a:p>
          <a:p>
            <a:r>
              <a:rPr lang="en-US" b="1"/>
              <a:t>Investor</a:t>
            </a:r>
            <a:r>
              <a:rPr lang="en-US"/>
              <a:t> role – asset manager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653BC-43DF-4280-91D6-0185D7811C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3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TT" dirty="0">
                <a:hlinkClick r:id="rId3"/>
              </a:rPr>
              <a:t>(20) Therese Turner-Jones on Twitter: "⁦@eclac_un⁩ Caribbean region well off the mark for reaching SDGs by 2030..a mere 23 percent of the targets are on track. We need to do a massive sprint https://t.co/2FWLRRE7yJ" / Twitter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653BC-43DF-4280-91D6-0185D7811C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4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-190500"/>
            <a:ext cx="9144000" cy="3057343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064000"/>
            <a:ext cx="6705600" cy="5080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648200" cy="444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FA682137-61F5-5643-9A1B-F1E4D79AE885}"/>
              </a:ext>
            </a:extLst>
          </p:cNvPr>
          <p:cNvSpPr/>
          <p:nvPr/>
        </p:nvSpPr>
        <p:spPr>
          <a:xfrm rot="16200000">
            <a:off x="2364543" y="3955315"/>
            <a:ext cx="71514" cy="76200"/>
          </a:xfrm>
          <a:prstGeom prst="rtTriangle">
            <a:avLst/>
          </a:prstGeom>
          <a:solidFill>
            <a:srgbClr val="0F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6B4CCE2-5F65-6A4F-A476-CE576D2EFF2F}"/>
              </a:ext>
            </a:extLst>
          </p:cNvPr>
          <p:cNvSpPr txBox="1">
            <a:spLocks/>
          </p:cNvSpPr>
          <p:nvPr/>
        </p:nvSpPr>
        <p:spPr>
          <a:xfrm>
            <a:off x="2438400" y="2937046"/>
            <a:ext cx="6705600" cy="1092126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748D75-29A1-3D46-969C-E56F6B0C932D}"/>
              </a:ext>
            </a:extLst>
          </p:cNvPr>
          <p:cNvSpPr/>
          <p:nvPr/>
        </p:nvSpPr>
        <p:spPr>
          <a:xfrm>
            <a:off x="0" y="2879501"/>
            <a:ext cx="2438400" cy="1085551"/>
          </a:xfrm>
          <a:prstGeom prst="rect">
            <a:avLst/>
          </a:prstGeom>
          <a:gradFill flip="none" rotWithShape="1">
            <a:gsLst>
              <a:gs pos="100000">
                <a:srgbClr val="C7C7C7"/>
              </a:gs>
              <a:gs pos="0">
                <a:srgbClr val="E2E2E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276A59D-C90A-4A45-A2D1-8DEBAE281840}"/>
              </a:ext>
            </a:extLst>
          </p:cNvPr>
          <p:cNvSpPr/>
          <p:nvPr/>
        </p:nvSpPr>
        <p:spPr>
          <a:xfrm rot="5400000">
            <a:off x="2364543" y="3959886"/>
            <a:ext cx="71514" cy="76200"/>
          </a:xfrm>
          <a:prstGeom prst="rtTriangle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984501"/>
            <a:ext cx="6705600" cy="1016000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700113F-5B47-16DC-1F33-66B69B95D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70" y="3031461"/>
            <a:ext cx="1907704" cy="9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8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8001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152400" y="1333500"/>
            <a:ext cx="2743200" cy="368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6096000" y="1333500"/>
            <a:ext cx="2819400" cy="368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3124200" y="1333500"/>
            <a:ext cx="2743200" cy="368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CE0F97-D3CB-604D-BCD8-CE1C5632EF05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00013B36-AD1B-8745-9017-DB47B7E848F8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FD8B5AF6-A2BD-4E4B-9182-4F942B6F11CD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000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10" name="Chart Placeholder 34"/>
          <p:cNvSpPr>
            <a:spLocks noGrp="1"/>
          </p:cNvSpPr>
          <p:nvPr>
            <p:ph type="chart" sz="quarter" idx="16"/>
          </p:nvPr>
        </p:nvSpPr>
        <p:spPr>
          <a:xfrm>
            <a:off x="304800" y="2476500"/>
            <a:ext cx="4800600" cy="26035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chart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143000"/>
            <a:ext cx="4953000" cy="44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 b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2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51000"/>
            <a:ext cx="89154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3" name="Pentagon 12"/>
          <p:cNvSpPr/>
          <p:nvPr/>
        </p:nvSpPr>
        <p:spPr>
          <a:xfrm rot="10800000">
            <a:off x="5922180" y="2632470"/>
            <a:ext cx="3152680" cy="510657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entagon 13"/>
          <p:cNvSpPr/>
          <p:nvPr/>
        </p:nvSpPr>
        <p:spPr>
          <a:xfrm rot="10800000">
            <a:off x="5922180" y="3232550"/>
            <a:ext cx="3152680" cy="510657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entagon 14"/>
          <p:cNvSpPr/>
          <p:nvPr/>
        </p:nvSpPr>
        <p:spPr>
          <a:xfrm rot="10800000">
            <a:off x="5922181" y="3847042"/>
            <a:ext cx="3152680" cy="510657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entagon 15"/>
          <p:cNvSpPr/>
          <p:nvPr/>
        </p:nvSpPr>
        <p:spPr>
          <a:xfrm rot="10800000">
            <a:off x="5922181" y="4522132"/>
            <a:ext cx="3152680" cy="510657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6324600" y="2730500"/>
            <a:ext cx="2667000" cy="3175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8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6400800" y="3302000"/>
            <a:ext cx="2667000" cy="3175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3937000"/>
            <a:ext cx="2667000" cy="3175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400800" y="4635500"/>
            <a:ext cx="2667000" cy="3175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80281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540000"/>
            <a:ext cx="6545179" cy="8288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518B4A-A712-764B-AA36-08E2539EEC71}"/>
              </a:ext>
            </a:extLst>
          </p:cNvPr>
          <p:cNvSpPr txBox="1">
            <a:spLocks/>
          </p:cNvSpPr>
          <p:nvPr/>
        </p:nvSpPr>
        <p:spPr>
          <a:xfrm>
            <a:off x="-31376" y="3368843"/>
            <a:ext cx="7109956" cy="345907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902" y="339725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444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D29394A-E890-9440-9419-0B38767AA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94" y="4838700"/>
            <a:ext cx="91616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3" y="90752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</p:spTree>
    <p:extLst>
      <p:ext uri="{BB962C8B-B14F-4D97-AF65-F5344CB8AC3E}">
        <p14:creationId xmlns:p14="http://schemas.microsoft.com/office/powerpoint/2010/main" val="3485041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70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82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C2738-ADE6-0048-A33B-59CBEB81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5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992976"/>
            <a:ext cx="8382000" cy="2796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254500"/>
            <a:ext cx="8382000" cy="6707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1E494E-5ED4-0E41-B66A-4023FB72533C}"/>
              </a:ext>
            </a:extLst>
          </p:cNvPr>
          <p:cNvSpPr txBox="1">
            <a:spLocks/>
          </p:cNvSpPr>
          <p:nvPr/>
        </p:nvSpPr>
        <p:spPr>
          <a:xfrm>
            <a:off x="304800" y="3944581"/>
            <a:ext cx="8382000" cy="309919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13030"/>
            <a:ext cx="8382000" cy="345282"/>
          </a:xfrm>
          <a:noFill/>
        </p:spPr>
        <p:txBody>
          <a:bodyPr anchor="b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60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768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254500"/>
            <a:ext cx="8382000" cy="6707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1E494E-5ED4-0E41-B66A-4023FB72533C}"/>
              </a:ext>
            </a:extLst>
          </p:cNvPr>
          <p:cNvSpPr txBox="1">
            <a:spLocks/>
          </p:cNvSpPr>
          <p:nvPr/>
        </p:nvSpPr>
        <p:spPr>
          <a:xfrm>
            <a:off x="13447" y="3757159"/>
            <a:ext cx="9130553" cy="345282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68988"/>
            <a:ext cx="8382000" cy="345282"/>
          </a:xfrm>
          <a:noFill/>
        </p:spPr>
        <p:txBody>
          <a:bodyPr anchor="b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8C5D4F-F706-3442-AAF3-37028D788449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CED616DD-AA52-0E45-BB76-1D9E63DD2C1F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855B48B9-5255-A940-8AB2-3D26F73AE3B8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89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7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9845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064000"/>
            <a:ext cx="6705600" cy="5080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58670-C269-4507-9DD2-CE62067BAC6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648200" cy="444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984501"/>
            <a:ext cx="6705600" cy="1016000"/>
          </a:xfrm>
        </p:spPr>
        <p:txBody>
          <a:bodyPr anchor="t"/>
          <a:lstStyle>
            <a:lvl1pPr algn="l">
              <a:defRPr>
                <a:solidFill>
                  <a:srgbClr val="0F5A9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42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334"/>
            <a:ext cx="8435280" cy="374780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pitchFamily="2" charset="2"/>
              <a:buChar char="è"/>
              <a:defRPr sz="2000"/>
            </a:lvl1pPr>
            <a:lvl2pPr marL="742950" indent="-285750">
              <a:buClr>
                <a:srgbClr val="0070C0"/>
              </a:buClr>
              <a:buFont typeface="Wingdings" pitchFamily="2" charset="2"/>
              <a:buChar char="è"/>
              <a:defRPr sz="1800"/>
            </a:lvl2pPr>
            <a:lvl3pPr marL="1143000" indent="-228600">
              <a:buClr>
                <a:srgbClr val="0070C0"/>
              </a:buClr>
              <a:buSzPct val="100000"/>
              <a:buFont typeface="Wingdings" pitchFamily="2" charset="2"/>
              <a:buChar char="è"/>
              <a:defRPr sz="1600"/>
            </a:lvl3pPr>
            <a:lvl4pPr marL="1600200" indent="-228600">
              <a:buClr>
                <a:srgbClr val="0070C0"/>
              </a:buClr>
              <a:buFont typeface="Arial" pitchFamily="34" charset="0"/>
              <a:buChar char="•"/>
              <a:defRPr sz="1400"/>
            </a:lvl4pPr>
            <a:lvl5pPr marL="2057400" indent="-228600">
              <a:buClr>
                <a:srgbClr val="0070C0"/>
              </a:buCl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344" y="5410730"/>
            <a:ext cx="981472" cy="30427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5417250"/>
            <a:ext cx="467544" cy="30427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373898-24A2-4BEC-A5FD-721BB201F8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50826" y="877094"/>
            <a:ext cx="5617319" cy="359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Sub-Heading Goes Here</a:t>
            </a:r>
            <a:endParaRPr lang="en-SG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" y="5410730"/>
            <a:ext cx="7666916" cy="30427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90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BDD2-2F82-3C45-AC89-A4E31572B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76073-E1D7-F34E-B304-A23F4BCE1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47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3C44-29C9-0E48-BD24-38D459D8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216E-CA0D-4F48-BA49-3776C3B2F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72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F3D4-8D37-E847-BCD3-02E262B1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2FBD6-0290-114A-A4C4-57A5F8BB2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2135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8663-83E2-1E4D-8F81-EF78C2C3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5EBCC-6BF7-6740-81FF-44B7F15CD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18286-776D-8843-BD9F-6B10C3C4C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93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9829-E364-7C45-9968-4DCEB804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BA25E-8313-5045-90D8-4E9011392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866FF-0CBA-A64B-8B8C-546489DFB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5A46B-DAC7-7F44-9351-A93D1071B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8D24B-EC96-CE47-AF97-7425342C0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31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06D8-F9FF-1F49-A942-A424E578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49582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73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FA6CD-8047-C643-B8D6-2CDA1BCC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B06D8-F9FF-1F49-A942-A424E578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49582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1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02F852-F052-474D-806F-50BEE296A7C1}"/>
              </a:ext>
            </a:extLst>
          </p:cNvPr>
          <p:cNvGrpSpPr/>
          <p:nvPr/>
        </p:nvGrpSpPr>
        <p:grpSpPr>
          <a:xfrm>
            <a:off x="5029200" y="419099"/>
            <a:ext cx="3953696" cy="342901"/>
            <a:chOff x="6176552" y="341678"/>
            <a:chExt cx="2806344" cy="521757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84209741-D7BB-134B-B592-35B3578796B0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78"/>
              <a:ext cx="2623774" cy="459144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85059426-0AB4-6C4F-9775-280404048237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1110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35EE-4202-F640-A4EE-EB9488FC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7FFC-0877-E647-8B55-D478953E7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A5E3C-4CB4-4444-B50C-2B5C3C425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865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70DD-946D-BC47-9E3E-71282EB5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5F91B-193C-024F-8F4E-E14D792DC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A3333-9627-7140-A929-D6710D10D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033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fld id="{D5055EB8-3033-4B37-BFC6-F122B42441ED}" type="datetime1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7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60F5-6298-4E6F-A30D-943DF4656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17500"/>
            <a:ext cx="6248400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5A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97D">
                    <a:lumMod val="50000"/>
                  </a:srgbClr>
                </a:solidFill>
                <a:effectLst/>
                <a:uLnTx/>
                <a:uFillTx/>
              </a:rPr>
              <a:t>Section Heading Will be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1500188"/>
            <a:ext cx="14288" cy="31498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k-MK" sz="180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460500"/>
            <a:ext cx="4114800" cy="3619500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600" y="1460500"/>
            <a:ext cx="4114800" cy="3619500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A2770C9-C2B7-4D4C-8D59-71257ABB6D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</p:spTree>
    <p:extLst>
      <p:ext uri="{BB962C8B-B14F-4D97-AF65-F5344CB8AC3E}">
        <p14:creationId xmlns:p14="http://schemas.microsoft.com/office/powerpoint/2010/main" val="436156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fld id="{F5E45922-A168-4569-8A2E-CDDDB469C0CA}" type="datetime1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7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60F5-6298-4E6F-A30D-943DF4656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17500"/>
            <a:ext cx="6248400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F5A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97D">
                    <a:lumMod val="50000"/>
                  </a:srgbClr>
                </a:solidFill>
                <a:effectLst/>
                <a:uLnTx/>
                <a:uFillTx/>
              </a:rPr>
              <a:t>Section Heading Will be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1460500"/>
            <a:ext cx="2819400" cy="3619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09914" y="1500188"/>
            <a:ext cx="14287" cy="3149865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5989" y="1500188"/>
            <a:ext cx="14287" cy="3149865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200400" y="1460500"/>
            <a:ext cx="2667000" cy="3619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172200" y="1460500"/>
            <a:ext cx="2819400" cy="3619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3C163D6-FB65-6E4D-867B-4C542FBC3D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</p:spTree>
    <p:extLst>
      <p:ext uri="{BB962C8B-B14F-4D97-AF65-F5344CB8AC3E}">
        <p14:creationId xmlns:p14="http://schemas.microsoft.com/office/powerpoint/2010/main" val="4274273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fld id="{81630CC1-3830-449B-B9EB-E964C71362F4}" type="datetime1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7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60F5-6298-4E6F-A30D-943DF46567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10200" y="1500188"/>
            <a:ext cx="3365500" cy="17541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988" y="347265"/>
            <a:ext cx="6248400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F5A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97D">
                    <a:lumMod val="50000"/>
                  </a:srgbClr>
                </a:solidFill>
                <a:effectLst/>
                <a:uLnTx/>
                <a:uFillTx/>
              </a:rPr>
              <a:t>Section Heading Will be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91125" y="1500188"/>
            <a:ext cx="14288" cy="3149865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1460500"/>
            <a:ext cx="4800600" cy="2095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rgbClr val="5A5A5A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3619500"/>
            <a:ext cx="4800600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address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F38B839-5B69-E14A-B1FB-10BCB8E902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773906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</p:spTree>
    <p:extLst>
      <p:ext uri="{BB962C8B-B14F-4D97-AF65-F5344CB8AC3E}">
        <p14:creationId xmlns:p14="http://schemas.microsoft.com/office/powerpoint/2010/main" val="2857525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49500"/>
            <a:ext cx="63246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9969"/>
            <a:ext cx="6248400" cy="948532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05000"/>
            <a:ext cx="6248400" cy="424656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464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49500"/>
            <a:ext cx="63246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9969"/>
            <a:ext cx="6248400" cy="948532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05000"/>
            <a:ext cx="6248400" cy="424656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5952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762000"/>
            <a:ext cx="5867400" cy="3175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4648200" cy="31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30AE-5FFD-4DA4-9591-E90920A3D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8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B03D-FD60-4102-83C0-900C670D72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1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5410730"/>
            <a:ext cx="8153400" cy="304271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9" name="Rectangle 38"/>
          <p:cNvSpPr/>
          <p:nvPr/>
        </p:nvSpPr>
        <p:spPr>
          <a:xfrm>
            <a:off x="34159" y="5407224"/>
            <a:ext cx="8229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Syntegra Change Architects Ltd 2012. All rights reserved, also regarding any disposal, exploitation, reproduction, editing, distribution, including in the event of applications for property rights.</a:t>
            </a:r>
          </a:p>
        </p:txBody>
      </p:sp>
    </p:spTree>
    <p:extLst>
      <p:ext uri="{BB962C8B-B14F-4D97-AF65-F5344CB8AC3E}">
        <p14:creationId xmlns:p14="http://schemas.microsoft.com/office/powerpoint/2010/main" val="913635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photo">
  <p:cSld name="Side pho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8349832" y="5263897"/>
            <a:ext cx="305100" cy="456000"/>
          </a:xfrm>
          <a:prstGeom prst="rect">
            <a:avLst/>
          </a:prstGeom>
          <a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564104" y="5275406"/>
            <a:ext cx="50090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3467071" y="471055"/>
            <a:ext cx="5157787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3482225" y="1583875"/>
            <a:ext cx="5162549" cy="52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23" lvl="0" indent="-228611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46" lvl="1" indent="-34291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68" lvl="2" indent="-34291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92" lvl="3" indent="-34291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114" lvl="4" indent="-34291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337" lvl="5" indent="-34291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560" lvl="6" indent="-34291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783" lvl="7" indent="-34291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5006" lvl="8" indent="-342917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>
            <a:spLocks noGrp="1"/>
          </p:cNvSpPr>
          <p:nvPr>
            <p:ph type="pic" idx="2"/>
          </p:nvPr>
        </p:nvSpPr>
        <p:spPr>
          <a:xfrm>
            <a:off x="1" y="0"/>
            <a:ext cx="2943225" cy="42575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8253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00">
          <p15:clr>
            <a:srgbClr val="FBAE40"/>
          </p15:clr>
        </p15:guide>
        <p15:guide id="2" orient="horz" pos="9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8" y="3435615"/>
            <a:ext cx="6172200" cy="533135"/>
          </a:xfrm>
        </p:spPr>
        <p:txBody>
          <a:bodyPr/>
          <a:lstStyle>
            <a:lvl1pPr algn="r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7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343400" y="-1"/>
            <a:ext cx="75148" cy="2349501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67200" y="-1"/>
            <a:ext cx="76200" cy="23495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2628" y="3968750"/>
            <a:ext cx="6172200" cy="317500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icture Placeholder 51"/>
          <p:cNvSpPr>
            <a:spLocks noGrp="1"/>
          </p:cNvSpPr>
          <p:nvPr>
            <p:ph type="pic" sz="quarter" idx="16"/>
          </p:nvPr>
        </p:nvSpPr>
        <p:spPr>
          <a:xfrm>
            <a:off x="4419600" y="0"/>
            <a:ext cx="4724400" cy="23495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-2628" y="3988920"/>
            <a:ext cx="6172200" cy="317500"/>
          </a:xfrm>
          <a:solidFill>
            <a:srgbClr val="0D67AC">
              <a:alpha val="48000"/>
            </a:srgbClr>
          </a:solidFill>
        </p:spPr>
        <p:txBody>
          <a:bodyPr anchor="ctr"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 b="91494"/>
          <a:stretch/>
        </p:blipFill>
        <p:spPr>
          <a:xfrm>
            <a:off x="0" y="0"/>
            <a:ext cx="4267200" cy="486103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4267200" cy="485511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Section Title if any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90" y="536583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2023| 03| © Syntegra Change Architects Ltd 2023. All rights reserved, also regarding any disposal, exploitation, reproduction, editing, distribution, including in the event of applications for property rights.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48ECDFC-EE39-13AE-722F-C31F0E8C2B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726242"/>
            <a:ext cx="1005944" cy="6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39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-190500"/>
            <a:ext cx="9144000" cy="3057343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064000"/>
            <a:ext cx="6705600" cy="5080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648200" cy="444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FA682137-61F5-5643-9A1B-F1E4D79AE885}"/>
              </a:ext>
            </a:extLst>
          </p:cNvPr>
          <p:cNvSpPr/>
          <p:nvPr/>
        </p:nvSpPr>
        <p:spPr>
          <a:xfrm rot="16200000">
            <a:off x="2364543" y="3955315"/>
            <a:ext cx="71514" cy="76200"/>
          </a:xfrm>
          <a:prstGeom prst="rtTriangle">
            <a:avLst/>
          </a:prstGeom>
          <a:solidFill>
            <a:srgbClr val="0F5A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6B4CCE2-5F65-6A4F-A476-CE576D2EFF2F}"/>
              </a:ext>
            </a:extLst>
          </p:cNvPr>
          <p:cNvSpPr txBox="1">
            <a:spLocks/>
          </p:cNvSpPr>
          <p:nvPr/>
        </p:nvSpPr>
        <p:spPr>
          <a:xfrm>
            <a:off x="2438400" y="2937046"/>
            <a:ext cx="6705600" cy="1092126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748D75-29A1-3D46-969C-E56F6B0C932D}"/>
              </a:ext>
            </a:extLst>
          </p:cNvPr>
          <p:cNvSpPr/>
          <p:nvPr/>
        </p:nvSpPr>
        <p:spPr>
          <a:xfrm>
            <a:off x="0" y="2879501"/>
            <a:ext cx="2438400" cy="1085551"/>
          </a:xfrm>
          <a:prstGeom prst="rect">
            <a:avLst/>
          </a:prstGeom>
          <a:gradFill flip="none" rotWithShape="1">
            <a:gsLst>
              <a:gs pos="100000">
                <a:srgbClr val="C7C7C7"/>
              </a:gs>
              <a:gs pos="0">
                <a:srgbClr val="E2E2E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276A59D-C90A-4A45-A2D1-8DEBAE281840}"/>
              </a:ext>
            </a:extLst>
          </p:cNvPr>
          <p:cNvSpPr/>
          <p:nvPr/>
        </p:nvSpPr>
        <p:spPr>
          <a:xfrm rot="5400000">
            <a:off x="2364543" y="3959886"/>
            <a:ext cx="71514" cy="76200"/>
          </a:xfrm>
          <a:prstGeom prst="rtTriangle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984501"/>
            <a:ext cx="6705600" cy="1016000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6EB2413-A3D9-8AB7-7AAA-DCFE8637A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5" y="2920974"/>
            <a:ext cx="2123728" cy="10087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4090CE-6F96-4EEA-CAC7-1ED4865F2931}"/>
              </a:ext>
            </a:extLst>
          </p:cNvPr>
          <p:cNvGrpSpPr/>
          <p:nvPr/>
        </p:nvGrpSpPr>
        <p:grpSpPr>
          <a:xfrm>
            <a:off x="0" y="2845155"/>
            <a:ext cx="9144000" cy="1154242"/>
            <a:chOff x="0" y="2882579"/>
            <a:chExt cx="9144000" cy="1154242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C8671F29-97D5-628C-95FA-7332223CE8A8}"/>
                </a:ext>
              </a:extLst>
            </p:cNvPr>
            <p:cNvSpPr/>
            <p:nvPr/>
          </p:nvSpPr>
          <p:spPr>
            <a:xfrm rot="16200000">
              <a:off x="2364543" y="3958393"/>
              <a:ext cx="71514" cy="76200"/>
            </a:xfrm>
            <a:prstGeom prst="rtTriangle">
              <a:avLst/>
            </a:prstGeom>
            <a:solidFill>
              <a:srgbClr val="0F5A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225EF4D-AAB6-46E9-7661-8905C4628522}"/>
                </a:ext>
              </a:extLst>
            </p:cNvPr>
            <p:cNvGrpSpPr/>
            <p:nvPr/>
          </p:nvGrpSpPr>
          <p:grpSpPr>
            <a:xfrm>
              <a:off x="0" y="2882579"/>
              <a:ext cx="9144000" cy="1149671"/>
              <a:chOff x="-7951" y="2900338"/>
              <a:chExt cx="9144000" cy="1149671"/>
            </a:xfrm>
          </p:grpSpPr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79A306DD-FED6-178C-7240-7BB7FC2848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0449" y="2957883"/>
                <a:ext cx="6705600" cy="1092126"/>
              </a:xfrm>
              <a:prstGeom prst="rect">
                <a:avLst/>
              </a:prstGeom>
              <a:gradFill flip="none" rotWithShape="1">
                <a:gsLst>
                  <a:gs pos="0">
                    <a:srgbClr val="0F5A91"/>
                  </a:gs>
                  <a:gs pos="50000">
                    <a:srgbClr val="0D67AC"/>
                  </a:gs>
                  <a:gs pos="100000">
                    <a:srgbClr val="0D73C0"/>
                  </a:gs>
                </a:gsLst>
                <a:path path="circle">
                  <a:fillToRect t="100000" r="100000"/>
                </a:path>
                <a:tileRect l="-100000" b="-100000"/>
              </a:gradFill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342900" marR="0" lvl="0" indent="-342900" algn="r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mk-MK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5DDB948-9DE9-DFB5-80EB-13CE7154FD6E}"/>
                  </a:ext>
                </a:extLst>
              </p:cNvPr>
              <p:cNvGrpSpPr/>
              <p:nvPr/>
            </p:nvGrpSpPr>
            <p:grpSpPr>
              <a:xfrm>
                <a:off x="-7951" y="2900338"/>
                <a:ext cx="2438400" cy="1085551"/>
                <a:chOff x="0" y="3482480"/>
                <a:chExt cx="2438400" cy="1085551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5710280-2F8B-A0A4-61FC-38921CE37ACE}"/>
                    </a:ext>
                  </a:extLst>
                </p:cNvPr>
                <p:cNvSpPr/>
                <p:nvPr/>
              </p:nvSpPr>
              <p:spPr>
                <a:xfrm>
                  <a:off x="0" y="3482480"/>
                  <a:ext cx="2438400" cy="1085551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rgbClr val="C7C7C7"/>
                    </a:gs>
                    <a:gs pos="0">
                      <a:srgbClr val="E2E2E2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19" descr="Logo&#10;&#10;Description automatically generated">
                  <a:extLst>
                    <a:ext uri="{FF2B5EF4-FFF2-40B4-BE49-F238E27FC236}">
                      <a16:creationId xmlns:a16="http://schemas.microsoft.com/office/drawing/2014/main" id="{A78794AA-799F-E839-14A7-A8EBDABCF6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6452" y="3591269"/>
                  <a:ext cx="1605497" cy="867973"/>
                </a:xfrm>
                <a:prstGeom prst="rect">
                  <a:avLst/>
                </a:prstGeom>
              </p:spPr>
            </p:pic>
          </p:grpSp>
        </p:grp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C9F7BD8E-6882-7052-F327-31627BD5A27A}"/>
                </a:ext>
              </a:extLst>
            </p:cNvPr>
            <p:cNvSpPr/>
            <p:nvPr/>
          </p:nvSpPr>
          <p:spPr>
            <a:xfrm rot="5400000">
              <a:off x="2364543" y="3962964"/>
              <a:ext cx="71514" cy="76200"/>
            </a:xfrm>
            <a:prstGeom prst="rtTriangle">
              <a:avLst/>
            </a:prstGeom>
            <a:solidFill>
              <a:srgbClr val="C9C9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3810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8C5D4F-F706-3442-AAF3-37028D788449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CED616DD-AA52-0E45-BB76-1D9E63DD2C1F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855B48B9-5255-A940-8AB2-3D26F73AE3B8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BAFA77-9BF6-7565-A981-79D406E6CEE9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9A6E2A38-988A-A780-1CE3-271A2365038E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63D192AC-E746-C5FF-D726-A271AB68F52A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608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02F852-F052-474D-806F-50BEE296A7C1}"/>
              </a:ext>
            </a:extLst>
          </p:cNvPr>
          <p:cNvGrpSpPr/>
          <p:nvPr/>
        </p:nvGrpSpPr>
        <p:grpSpPr>
          <a:xfrm>
            <a:off x="5029200" y="419099"/>
            <a:ext cx="3953696" cy="342901"/>
            <a:chOff x="6176552" y="341678"/>
            <a:chExt cx="2806344" cy="521757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84209741-D7BB-134B-B592-35B3578796B0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78"/>
              <a:ext cx="2623774" cy="459144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85059426-0AB4-6C4F-9775-280404048237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0441DB-A8B8-D4AD-E7C4-468428B27FF9}"/>
              </a:ext>
            </a:extLst>
          </p:cNvPr>
          <p:cNvGrpSpPr/>
          <p:nvPr/>
        </p:nvGrpSpPr>
        <p:grpSpPr>
          <a:xfrm>
            <a:off x="5029200" y="419099"/>
            <a:ext cx="3953696" cy="342901"/>
            <a:chOff x="6176552" y="341678"/>
            <a:chExt cx="2806344" cy="521757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D723194B-D330-DCC8-7960-642234E96C94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78"/>
              <a:ext cx="2623774" cy="459144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122E0B4C-AF2F-2779-8D15-0E4F8AAAA13A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70729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ep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8" y="3435615"/>
            <a:ext cx="6172200" cy="533135"/>
          </a:xfrm>
        </p:spPr>
        <p:txBody>
          <a:bodyPr/>
          <a:lstStyle>
            <a:lvl1pPr algn="r"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7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343400" y="-1"/>
            <a:ext cx="75148" cy="2349501"/>
          </a:xfrm>
          <a:prstGeom prst="rect">
            <a:avLst/>
          </a:prstGeom>
          <a:solidFill>
            <a:sysClr val="window" lastClr="FFFFFF">
              <a:lumMod val="50000"/>
            </a:sys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267200" y="-1"/>
            <a:ext cx="76200" cy="23495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-2628" y="3968750"/>
            <a:ext cx="6172200" cy="317500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icture Placeholder 51"/>
          <p:cNvSpPr>
            <a:spLocks noGrp="1"/>
          </p:cNvSpPr>
          <p:nvPr>
            <p:ph type="pic" sz="quarter" idx="16"/>
          </p:nvPr>
        </p:nvSpPr>
        <p:spPr>
          <a:xfrm>
            <a:off x="4419600" y="0"/>
            <a:ext cx="4724400" cy="23495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-2628" y="3988920"/>
            <a:ext cx="6172200" cy="317500"/>
          </a:xfrm>
          <a:solidFill>
            <a:srgbClr val="0D67AC">
              <a:alpha val="48000"/>
            </a:srgbClr>
          </a:solidFill>
        </p:spPr>
        <p:txBody>
          <a:bodyPr anchor="ctr">
            <a:no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3" b="91494"/>
          <a:stretch/>
        </p:blipFill>
        <p:spPr>
          <a:xfrm>
            <a:off x="0" y="0"/>
            <a:ext cx="4267200" cy="486103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4267200" cy="485511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Section Title if any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159" y="5407223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2012| 01| © Syntegra Change Architects Ltd 2012. All rights reserved, also regarding any disposal, exploitation, reproduction, editing, distribution, including in the event of applications for property rights.</a:t>
            </a:r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6DB03F20-99B8-8945-A513-81C8FF1BC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94" y="4838700"/>
            <a:ext cx="916161" cy="495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BA2D89-C9DE-0629-CF17-13B724E47302}"/>
              </a:ext>
            </a:extLst>
          </p:cNvPr>
          <p:cNvSpPr/>
          <p:nvPr/>
        </p:nvSpPr>
        <p:spPr>
          <a:xfrm>
            <a:off x="15290" y="536583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2023| 03| © Syntegra Change Architects Ltd 2023. All rights reserved, also regarding any disposal, exploitation, reproduction, editing, distribution, including in the event of applications for property rights.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3C18DD6F-B111-7507-3EF6-85C956CD2C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94" y="4838700"/>
            <a:ext cx="91616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367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 Right Big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495800" cy="3683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143000"/>
            <a:ext cx="4495800" cy="3683000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ligula, et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Integer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in </a:t>
            </a:r>
            <a:r>
              <a:rPr lang="en-US" dirty="0" err="1"/>
              <a:t>luctus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semper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in. Maecenas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dui, ac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</a:t>
            </a:r>
            <a:r>
              <a:rPr lang="en-US" dirty="0" err="1"/>
              <a:t>Curae</a:t>
            </a:r>
            <a:r>
              <a:rPr lang="en-US" dirty="0"/>
              <a:t>;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0CDFCE-1203-504F-891F-63E341E3FDDD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D44AA823-286D-0349-925A-51C583E36CBD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EFEB9918-3DAA-9C4C-8ACB-A62AA28301E8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2EACEB-483D-7F1A-7AE0-FD56542B5B0F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57FAD21E-E688-6174-5801-937FFC4B1889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6775BB69-62DA-3F2B-AC9B-B61DB2AC8AF6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8738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 R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495800" cy="1460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143000"/>
            <a:ext cx="4495800" cy="1079500"/>
          </a:xfrm>
        </p:spPr>
        <p:txBody>
          <a:bodyPr>
            <a:noAutofit/>
          </a:bodyPr>
          <a:lstStyle>
            <a:lvl1pPr marL="342900" indent="-342900" algn="l">
              <a:buFont typeface="Wingdings" pitchFamily="2" charset="2"/>
              <a:buChar char="è"/>
              <a:defRPr sz="2000" b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ligula, et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Integer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in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495800" y="2794000"/>
            <a:ext cx="4495800" cy="1460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-47297" y="2794000"/>
            <a:ext cx="4466897" cy="1079500"/>
          </a:xfrm>
        </p:spPr>
        <p:txBody>
          <a:bodyPr>
            <a:noAutofit/>
          </a:bodyPr>
          <a:lstStyle>
            <a:lvl1pPr marL="342900" indent="-342900" algn="just">
              <a:buFont typeface="Wingdings" pitchFamily="2" charset="2"/>
              <a:buChar char="è"/>
              <a:defRPr lang="en-US" sz="20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ligula, et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Integer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in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8BB6B1-8DE6-1848-A83C-687902CDC81C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7DB9CE06-2A62-DA44-90D3-2A2785AC2088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BBE3DFBB-A406-9B48-AFA8-81788812A1A5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4F5934-0242-9BE2-5BA5-65AE4DB136A5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7C890702-56D7-3E00-9CBF-8F90C8BC9DE2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2A45D6AB-EC66-91A6-D80E-561C2A9847BB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891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328614" y="2692136"/>
            <a:ext cx="1814513" cy="822854"/>
          </a:xfrm>
          <a:prstGeom prst="homePlate">
            <a:avLst>
              <a:gd name="adj" fmla="val 26756"/>
            </a:avLst>
          </a:prstGeom>
          <a:solidFill>
            <a:srgbClr val="A5A5A5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6800" tIns="46800" rIns="468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2001839" y="2692136"/>
            <a:ext cx="1820863" cy="822854"/>
          </a:xfrm>
          <a:prstGeom prst="chevron">
            <a:avLst>
              <a:gd name="adj" fmla="val 26688"/>
            </a:avLst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8800" tIns="46800" rIns="46800" bIns="46800" anchor="ctr"/>
          <a:lstStyle/>
          <a:p>
            <a:pPr marL="17145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3676652" y="2692136"/>
            <a:ext cx="1814513" cy="822854"/>
          </a:xfrm>
          <a:prstGeom prst="chevron">
            <a:avLst>
              <a:gd name="adj" fmla="val 26594"/>
            </a:avLst>
          </a:prstGeom>
          <a:solidFill>
            <a:schemeClr val="accent2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8800" tIns="46800" rIns="46800" bIns="46800" anchor="ctr"/>
          <a:lstStyle/>
          <a:p>
            <a:pPr marL="17145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5348289" y="2692136"/>
            <a:ext cx="1814513" cy="822854"/>
          </a:xfrm>
          <a:prstGeom prst="chevron">
            <a:avLst>
              <a:gd name="adj" fmla="val 26594"/>
            </a:avLst>
          </a:prstGeom>
          <a:solidFill>
            <a:schemeClr val="accent3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8800" tIns="46800" rIns="46800" bIns="46800" anchor="ctr"/>
          <a:lstStyle/>
          <a:p>
            <a:pPr marL="17145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>
            <a:off x="7019927" y="2692136"/>
            <a:ext cx="1814513" cy="822854"/>
          </a:xfrm>
          <a:prstGeom prst="chevron">
            <a:avLst>
              <a:gd name="adj" fmla="val 26594"/>
            </a:avLst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8800" tIns="46800" rIns="46800" bIns="46800" anchor="ctr"/>
          <a:lstStyle/>
          <a:p>
            <a:pPr marL="17145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794000"/>
            <a:ext cx="13716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0" y="2794000"/>
            <a:ext cx="13716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962400" y="2794000"/>
            <a:ext cx="13716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562600" y="2794000"/>
            <a:ext cx="13716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0" y="2794000"/>
            <a:ext cx="13716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1524000"/>
            <a:ext cx="2209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05328" y="1524001"/>
            <a:ext cx="42672" cy="1066999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18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3429000" y="1524000"/>
            <a:ext cx="2209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77128" y="1524001"/>
            <a:ext cx="42672" cy="1066999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18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24600" y="1524000"/>
            <a:ext cx="2209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1905000" y="3683000"/>
            <a:ext cx="2209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29328" y="3683001"/>
            <a:ext cx="42672" cy="1066999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18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953000" y="3683000"/>
            <a:ext cx="2209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96A53A-B9F3-3041-82D4-3C3D6150314D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C38A5D83-1399-5744-BD37-5BB69DCA17F7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8AE7FD2F-ACA6-3240-AB26-24BE62CB388B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0A4050B-5CF9-123D-B942-C57A65B9101C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78D2B794-A8CF-0B82-EA01-1E5A339A560E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A5B7B336-565C-2A99-284F-60F45C556D53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53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gray">
          <a:xfrm>
            <a:off x="314326" y="1296459"/>
            <a:ext cx="1719263" cy="80697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314326" y="2205303"/>
            <a:ext cx="1719263" cy="805656"/>
          </a:xfrm>
          <a:prstGeom prst="rect">
            <a:avLst/>
          </a:prstGeom>
          <a:solidFill>
            <a:schemeClr val="accent3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gray">
          <a:xfrm>
            <a:off x="314326" y="3114146"/>
            <a:ext cx="1719263" cy="805657"/>
          </a:xfrm>
          <a:prstGeom prst="rect">
            <a:avLst/>
          </a:prstGeom>
          <a:solidFill>
            <a:schemeClr val="accent4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gray">
          <a:xfrm>
            <a:off x="314326" y="4022991"/>
            <a:ext cx="1719263" cy="806979"/>
          </a:xfrm>
          <a:prstGeom prst="rect">
            <a:avLst/>
          </a:prstGeom>
          <a:solidFill>
            <a:schemeClr val="accent5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gray">
          <a:xfrm rot="5400000" flipV="1">
            <a:off x="950913" y="1792553"/>
            <a:ext cx="460375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gray">
          <a:xfrm rot="5400000" flipV="1">
            <a:off x="950913" y="2719917"/>
            <a:ext cx="460375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gray">
          <a:xfrm rot="5400000" flipV="1">
            <a:off x="950913" y="3615532"/>
            <a:ext cx="460375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1333500"/>
            <a:ext cx="1600200" cy="50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2349500"/>
            <a:ext cx="1600200" cy="50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3302000"/>
            <a:ext cx="1600200" cy="50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4191000"/>
            <a:ext cx="1600200" cy="50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2" name="Text Placeholder 43"/>
          <p:cNvSpPr>
            <a:spLocks noGrp="1"/>
          </p:cNvSpPr>
          <p:nvPr>
            <p:ph type="body" sz="quarter" idx="21" hasCustomPrompt="1"/>
          </p:nvPr>
        </p:nvSpPr>
        <p:spPr>
          <a:xfrm>
            <a:off x="2133600" y="1397000"/>
            <a:ext cx="66294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3" name="Text Placeholder 43"/>
          <p:cNvSpPr>
            <a:spLocks noGrp="1"/>
          </p:cNvSpPr>
          <p:nvPr>
            <p:ph type="body" sz="quarter" idx="22" hasCustomPrompt="1"/>
          </p:nvPr>
        </p:nvSpPr>
        <p:spPr>
          <a:xfrm>
            <a:off x="2133600" y="2349500"/>
            <a:ext cx="66294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3" hasCustomPrompt="1"/>
          </p:nvPr>
        </p:nvSpPr>
        <p:spPr>
          <a:xfrm>
            <a:off x="2133600" y="3238500"/>
            <a:ext cx="66294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24" hasCustomPrompt="1"/>
          </p:nvPr>
        </p:nvSpPr>
        <p:spPr>
          <a:xfrm>
            <a:off x="2133600" y="4127500"/>
            <a:ext cx="66294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203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ircular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 rot="16633383">
            <a:off x="5580921" y="1472989"/>
            <a:ext cx="2786063" cy="3343275"/>
          </a:xfrm>
          <a:custGeom>
            <a:avLst/>
            <a:gdLst>
              <a:gd name="G0" fmla="+- 0 0 0"/>
              <a:gd name="G1" fmla="+- -3915913 0 0"/>
              <a:gd name="G2" fmla="+- 0 0 -391591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330 0 0"/>
              <a:gd name="G9" fmla="+- 0 0 -3915913"/>
              <a:gd name="G10" fmla="+- 733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733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7330 0"/>
              <a:gd name="G29" fmla="sin 733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915913"/>
              <a:gd name="G36" fmla="sin G34 -3915913"/>
              <a:gd name="G37" fmla="+/ -391591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330 G39"/>
              <a:gd name="G43" fmla="sin 73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164 w 21600"/>
              <a:gd name="T5" fmla="*/ 5420 h 21600"/>
              <a:gd name="T6" fmla="*/ 15366 w 21600"/>
              <a:gd name="T7" fmla="*/ 2969 h 21600"/>
              <a:gd name="T8" fmla="*/ 17155 w 21600"/>
              <a:gd name="T9" fmla="*/ 7148 h 21600"/>
              <a:gd name="T10" fmla="*/ 24300 w 21600"/>
              <a:gd name="T11" fmla="*/ 10800 h 21600"/>
              <a:gd name="T12" fmla="*/ 19865 w 21600"/>
              <a:gd name="T13" fmla="*/ 15235 h 21600"/>
              <a:gd name="T14" fmla="*/ 1543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30" y="10800"/>
                </a:moveTo>
                <a:cubicBezTo>
                  <a:pt x="18130" y="8192"/>
                  <a:pt x="16744" y="5781"/>
                  <a:pt x="14492" y="4467"/>
                </a:cubicBezTo>
                <a:lnTo>
                  <a:pt x="16240" y="1470"/>
                </a:lnTo>
                <a:cubicBezTo>
                  <a:pt x="19559" y="3405"/>
                  <a:pt x="21599" y="6958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865" y="15235"/>
                </a:lnTo>
                <a:lnTo>
                  <a:pt x="15430" y="10800"/>
                </a:lnTo>
                <a:lnTo>
                  <a:pt x="18130" y="108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039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392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>
              <a:rot lat="20699999" lon="1500000" rev="0"/>
            </a:camera>
            <a:lightRig rig="legacyHarsh3" dir="b"/>
          </a:scene3d>
          <a:sp3d extrusionH="2905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18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rot="10800000">
            <a:off x="5419726" y="1735667"/>
            <a:ext cx="3343275" cy="2786063"/>
          </a:xfrm>
          <a:custGeom>
            <a:avLst/>
            <a:gdLst>
              <a:gd name="G0" fmla="+- 365983 0 0"/>
              <a:gd name="G1" fmla="+- -3923966 0 0"/>
              <a:gd name="G2" fmla="+- 365983 0 -3923966"/>
              <a:gd name="G3" fmla="+- 10800 0 0"/>
              <a:gd name="G4" fmla="+- 0 0 3659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367 0 0"/>
              <a:gd name="G9" fmla="+- 0 0 -3923966"/>
              <a:gd name="G10" fmla="+- 7367 0 2700"/>
              <a:gd name="G11" fmla="cos G10 365983"/>
              <a:gd name="G12" fmla="sin G10 365983"/>
              <a:gd name="G13" fmla="cos 13500 365983"/>
              <a:gd name="G14" fmla="sin 13500 365983"/>
              <a:gd name="G15" fmla="+- G11 10800 0"/>
              <a:gd name="G16" fmla="+- G12 10800 0"/>
              <a:gd name="G17" fmla="+- G13 10800 0"/>
              <a:gd name="G18" fmla="+- G14 10800 0"/>
              <a:gd name="G19" fmla="*/ 7367 1 2"/>
              <a:gd name="G20" fmla="+- G19 5400 0"/>
              <a:gd name="G21" fmla="cos G20 365983"/>
              <a:gd name="G22" fmla="sin G20 365983"/>
              <a:gd name="G23" fmla="+- G21 10800 0"/>
              <a:gd name="G24" fmla="+- G12 G23 G22"/>
              <a:gd name="G25" fmla="+- G22 G23 G11"/>
              <a:gd name="G26" fmla="cos 10800 365983"/>
              <a:gd name="G27" fmla="sin 10800 365983"/>
              <a:gd name="G28" fmla="cos 7367 365983"/>
              <a:gd name="G29" fmla="sin 7367 3659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923966"/>
              <a:gd name="G36" fmla="sin G34 -3923966"/>
              <a:gd name="G37" fmla="+/ -3923966 3659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367 G39"/>
              <a:gd name="G43" fmla="sin 736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410 w 21600"/>
              <a:gd name="T5" fmla="*/ 5872 h 21600"/>
              <a:gd name="T6" fmla="*/ 15359 w 21600"/>
              <a:gd name="T7" fmla="*/ 2942 h 21600"/>
              <a:gd name="T8" fmla="*/ 17355 w 21600"/>
              <a:gd name="T9" fmla="*/ 7438 h 21600"/>
              <a:gd name="T10" fmla="*/ 24235 w 21600"/>
              <a:gd name="T11" fmla="*/ 12113 h 21600"/>
              <a:gd name="T12" fmla="*/ 19411 w 21600"/>
              <a:gd name="T13" fmla="*/ 16079 h 21600"/>
              <a:gd name="T14" fmla="*/ 15444 w 21600"/>
              <a:gd name="T15" fmla="*/ 112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32" y="11516"/>
                </a:moveTo>
                <a:cubicBezTo>
                  <a:pt x="18155" y="11278"/>
                  <a:pt x="18167" y="11039"/>
                  <a:pt x="18167" y="10800"/>
                </a:cubicBezTo>
                <a:cubicBezTo>
                  <a:pt x="18167" y="8173"/>
                  <a:pt x="16768" y="5746"/>
                  <a:pt x="14497" y="4428"/>
                </a:cubicBezTo>
                <a:lnTo>
                  <a:pt x="16220" y="1458"/>
                </a:lnTo>
                <a:cubicBezTo>
                  <a:pt x="19550" y="3391"/>
                  <a:pt x="21600" y="6949"/>
                  <a:pt x="21600" y="10800"/>
                </a:cubicBezTo>
                <a:cubicBezTo>
                  <a:pt x="21600" y="11150"/>
                  <a:pt x="21582" y="11501"/>
                  <a:pt x="21548" y="11850"/>
                </a:cubicBezTo>
                <a:lnTo>
                  <a:pt x="24235" y="12113"/>
                </a:lnTo>
                <a:lnTo>
                  <a:pt x="19411" y="16079"/>
                </a:lnTo>
                <a:lnTo>
                  <a:pt x="15444" y="11254"/>
                </a:lnTo>
                <a:lnTo>
                  <a:pt x="18132" y="11516"/>
                </a:ln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>
              <a:rot lat="20999999" lon="1500000" rev="0"/>
            </a:camera>
            <a:lightRig rig="legacyHarsh3" dir="b"/>
          </a:scene3d>
          <a:sp3d extrusionH="290500" prstMaterial="legacyMetal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 sz="18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rot="5400000">
            <a:off x="5698332" y="1457061"/>
            <a:ext cx="2786063" cy="3343275"/>
          </a:xfrm>
          <a:custGeom>
            <a:avLst/>
            <a:gdLst>
              <a:gd name="G0" fmla="+- 0 0 0"/>
              <a:gd name="G1" fmla="+- -3863678 0 0"/>
              <a:gd name="G2" fmla="+- 0 0 -3863678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330 0 0"/>
              <a:gd name="G9" fmla="+- 0 0 -3863678"/>
              <a:gd name="G10" fmla="+- 733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733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7330 0"/>
              <a:gd name="G29" fmla="sin 733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863678"/>
              <a:gd name="G36" fmla="sin G34 -3863678"/>
              <a:gd name="G37" fmla="+/ -3863678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330 G39"/>
              <a:gd name="G43" fmla="sin 73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201 w 21600"/>
              <a:gd name="T5" fmla="*/ 5485 h 21600"/>
              <a:gd name="T6" fmla="*/ 15474 w 21600"/>
              <a:gd name="T7" fmla="*/ 3033 h 21600"/>
              <a:gd name="T8" fmla="*/ 17181 w 21600"/>
              <a:gd name="T9" fmla="*/ 7193 h 21600"/>
              <a:gd name="T10" fmla="*/ 24300 w 21600"/>
              <a:gd name="T11" fmla="*/ 10800 h 21600"/>
              <a:gd name="T12" fmla="*/ 19865 w 21600"/>
              <a:gd name="T13" fmla="*/ 15235 h 21600"/>
              <a:gd name="T14" fmla="*/ 1543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30" y="10800"/>
                </a:moveTo>
                <a:cubicBezTo>
                  <a:pt x="18130" y="8228"/>
                  <a:pt x="16782" y="5845"/>
                  <a:pt x="14580" y="4519"/>
                </a:cubicBezTo>
                <a:lnTo>
                  <a:pt x="16369" y="1546"/>
                </a:lnTo>
                <a:cubicBezTo>
                  <a:pt x="19615" y="3500"/>
                  <a:pt x="21599" y="7011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865" y="15235"/>
                </a:lnTo>
                <a:lnTo>
                  <a:pt x="15430" y="10800"/>
                </a:lnTo>
                <a:lnTo>
                  <a:pt x="18130" y="10800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lumMod val="50000"/>
                </a:schemeClr>
              </a:gs>
              <a:gs pos="50000">
                <a:schemeClr val="tx2"/>
              </a:gs>
              <a:gs pos="100000">
                <a:schemeClr val="hlink">
                  <a:gamma/>
                  <a:shade val="60392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>
              <a:rot lat="20999999" lon="1500000" rev="0"/>
            </a:camera>
            <a:lightRig rig="legacyHarsh3" dir="b"/>
          </a:scene3d>
          <a:sp3d extrusionH="290500" prstMaterial="legacyMetal">
            <a:bevelT w="13500" h="13500" prst="angle"/>
            <a:bevelB w="13500" h="13500" prst="angle"/>
            <a:extrusionClr>
              <a:schemeClr val="tx2">
                <a:lumMod val="75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 sz="18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5419726" y="1735667"/>
            <a:ext cx="3343275" cy="2786063"/>
          </a:xfrm>
          <a:custGeom>
            <a:avLst/>
            <a:gdLst>
              <a:gd name="G0" fmla="+- -68763 0 0"/>
              <a:gd name="G1" fmla="+- -3981460 0 0"/>
              <a:gd name="G2" fmla="+- -68763 0 -3981460"/>
              <a:gd name="G3" fmla="+- 10800 0 0"/>
              <a:gd name="G4" fmla="+- 0 0 -6876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63 0 0"/>
              <a:gd name="G9" fmla="+- 0 0 -3981460"/>
              <a:gd name="G10" fmla="+- 7263 0 2700"/>
              <a:gd name="G11" fmla="cos G10 -68763"/>
              <a:gd name="G12" fmla="sin G10 -68763"/>
              <a:gd name="G13" fmla="cos 13500 -68763"/>
              <a:gd name="G14" fmla="sin 13500 -68763"/>
              <a:gd name="G15" fmla="+- G11 10800 0"/>
              <a:gd name="G16" fmla="+- G12 10800 0"/>
              <a:gd name="G17" fmla="+- G13 10800 0"/>
              <a:gd name="G18" fmla="+- G14 10800 0"/>
              <a:gd name="G19" fmla="*/ 7263 1 2"/>
              <a:gd name="G20" fmla="+- G19 5400 0"/>
              <a:gd name="G21" fmla="cos G20 -68763"/>
              <a:gd name="G22" fmla="sin G20 -68763"/>
              <a:gd name="G23" fmla="+- G21 10800 0"/>
              <a:gd name="G24" fmla="+- G12 G23 G22"/>
              <a:gd name="G25" fmla="+- G22 G23 G11"/>
              <a:gd name="G26" fmla="cos 10800 -68763"/>
              <a:gd name="G27" fmla="sin 10800 -68763"/>
              <a:gd name="G28" fmla="cos 7263 -68763"/>
              <a:gd name="G29" fmla="sin 7263 -6876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981460"/>
              <a:gd name="G36" fmla="sin G34 -3981460"/>
              <a:gd name="G37" fmla="+/ -3981460 -6876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63 G39"/>
              <a:gd name="G43" fmla="sin 726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067 w 21600"/>
              <a:gd name="T5" fmla="*/ 5253 h 21600"/>
              <a:gd name="T6" fmla="*/ 15212 w 21600"/>
              <a:gd name="T7" fmla="*/ 2919 h 21600"/>
              <a:gd name="T8" fmla="*/ 17032 w 21600"/>
              <a:gd name="T9" fmla="*/ 7070 h 21600"/>
              <a:gd name="T10" fmla="*/ 24297 w 21600"/>
              <a:gd name="T11" fmla="*/ 10552 h 21600"/>
              <a:gd name="T12" fmla="*/ 19912 w 21600"/>
              <a:gd name="T13" fmla="*/ 15102 h 21600"/>
              <a:gd name="T14" fmla="*/ 15362 w 21600"/>
              <a:gd name="T15" fmla="*/ 1071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61" y="10667"/>
                </a:moveTo>
                <a:cubicBezTo>
                  <a:pt x="18014" y="8086"/>
                  <a:pt x="16600" y="5724"/>
                  <a:pt x="14348" y="4462"/>
                </a:cubicBezTo>
                <a:lnTo>
                  <a:pt x="16076" y="1376"/>
                </a:lnTo>
                <a:cubicBezTo>
                  <a:pt x="19425" y="3252"/>
                  <a:pt x="21527" y="6764"/>
                  <a:pt x="21598" y="10602"/>
                </a:cubicBezTo>
                <a:lnTo>
                  <a:pt x="24297" y="10552"/>
                </a:lnTo>
                <a:lnTo>
                  <a:pt x="19912" y="15102"/>
                </a:lnTo>
                <a:lnTo>
                  <a:pt x="15362" y="10716"/>
                </a:lnTo>
                <a:lnTo>
                  <a:pt x="18061" y="1066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0392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>
              <a:rot lat="20999999" lon="1500000" rev="0"/>
            </a:camera>
            <a:lightRig rig="legacyHarsh3" dir="b"/>
          </a:scene3d>
          <a:sp3d extrusionH="2905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 sz="180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6376988" y="2921000"/>
            <a:ext cx="14795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80808"/>
                </a:solidFill>
                <a:cs typeface="Arial" charset="0"/>
              </a:rPr>
              <a:t>Description of the contents</a:t>
            </a:r>
          </a:p>
        </p:txBody>
      </p:sp>
      <p:pic>
        <p:nvPicPr>
          <p:cNvPr id="12" name="Picture 10" descr="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312739" y="2334949"/>
            <a:ext cx="5800725" cy="801688"/>
          </a:xfrm>
          <a:prstGeom prst="rect">
            <a:avLst/>
          </a:prstGeom>
          <a:noFill/>
        </p:spPr>
      </p:pic>
      <p:pic>
        <p:nvPicPr>
          <p:cNvPr id="13" name="Picture 11" descr="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312739" y="4087813"/>
            <a:ext cx="5800725" cy="801688"/>
          </a:xfrm>
          <a:prstGeom prst="rect">
            <a:avLst/>
          </a:prstGeom>
          <a:noFill/>
        </p:spPr>
      </p:pic>
      <p:sp>
        <p:nvSpPr>
          <p:cNvPr id="14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460500"/>
            <a:ext cx="4495800" cy="381000"/>
          </a:xfrm>
        </p:spPr>
        <p:txBody>
          <a:bodyPr anchor="ctr">
            <a:normAutofit/>
          </a:bodyPr>
          <a:lstStyle>
            <a:lvl1pPr>
              <a:defRPr sz="1800" b="1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841500"/>
            <a:ext cx="4495800" cy="381000"/>
          </a:xfrm>
        </p:spPr>
        <p:txBody>
          <a:bodyPr anchor="ctr">
            <a:normAutofit/>
          </a:bodyPr>
          <a:lstStyle>
            <a:lvl1pPr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2349500"/>
            <a:ext cx="4495800" cy="381000"/>
          </a:xfrm>
        </p:spPr>
        <p:txBody>
          <a:bodyPr anchor="ctr">
            <a:normAutofit/>
          </a:bodyPr>
          <a:lstStyle>
            <a:lvl1pPr>
              <a:defRPr sz="1800" b="1">
                <a:solidFill>
                  <a:srgbClr val="006276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2730500"/>
            <a:ext cx="4495800" cy="381000"/>
          </a:xfrm>
        </p:spPr>
        <p:txBody>
          <a:bodyPr anchor="ctr">
            <a:normAutofit/>
          </a:bodyPr>
          <a:lstStyle>
            <a:lvl1pPr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175000"/>
            <a:ext cx="4495800" cy="381000"/>
          </a:xfrm>
        </p:spPr>
        <p:txBody>
          <a:bodyPr anchor="ctr">
            <a:normAutofit/>
          </a:bodyPr>
          <a:lstStyle>
            <a:lvl1pPr>
              <a:defRPr sz="1800" b="1">
                <a:solidFill>
                  <a:srgbClr val="00539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556000"/>
            <a:ext cx="4495800" cy="381000"/>
          </a:xfrm>
        </p:spPr>
        <p:txBody>
          <a:bodyPr anchor="ctr">
            <a:normAutofit/>
          </a:bodyPr>
          <a:lstStyle>
            <a:lvl1pPr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127500"/>
            <a:ext cx="4495800" cy="381000"/>
          </a:xfrm>
        </p:spPr>
        <p:txBody>
          <a:bodyPr anchor="ctr">
            <a:normAutofit/>
          </a:bodyPr>
          <a:lstStyle>
            <a:lvl1pPr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4508500"/>
            <a:ext cx="4495800" cy="381000"/>
          </a:xfrm>
        </p:spPr>
        <p:txBody>
          <a:bodyPr anchor="ctr">
            <a:normAutofit/>
          </a:bodyPr>
          <a:lstStyle>
            <a:lvl1pPr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363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8001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22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152400" y="1333500"/>
            <a:ext cx="2743200" cy="368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Picture Placeholder 16"/>
          <p:cNvSpPr>
            <a:spLocks noGrp="1"/>
          </p:cNvSpPr>
          <p:nvPr>
            <p:ph type="pic" sz="quarter" idx="18"/>
          </p:nvPr>
        </p:nvSpPr>
        <p:spPr>
          <a:xfrm>
            <a:off x="6096000" y="1333500"/>
            <a:ext cx="2819400" cy="368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3124200" y="1333500"/>
            <a:ext cx="2743200" cy="368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picture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CE0F97-D3CB-604D-BCD8-CE1C5632EF05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00013B36-AD1B-8745-9017-DB47B7E848F8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FD8B5AF6-A2BD-4E4B-9182-4F942B6F11CD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937169E-6CDD-7072-8A19-D9F5BA27E610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0E686573-0D80-7DFD-0594-3CD37795CB47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0A0FDDAA-2634-558A-5EAA-2D6159B8D500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481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 Right Big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495800" cy="3683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143000"/>
            <a:ext cx="4495800" cy="3683000"/>
          </a:xfrm>
        </p:spPr>
        <p:txBody>
          <a:bodyPr>
            <a:noAutofit/>
          </a:bodyPr>
          <a:lstStyle>
            <a:lvl1pPr marL="0" indent="0" algn="l">
              <a:buNone/>
              <a:defRPr sz="18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ligula, et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Integer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in </a:t>
            </a:r>
            <a:r>
              <a:rPr lang="en-US" dirty="0" err="1"/>
              <a:t>luctus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semper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in. Maecenas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dui, ac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</a:t>
            </a:r>
            <a:r>
              <a:rPr lang="en-US" dirty="0" err="1"/>
              <a:t>Curae</a:t>
            </a:r>
            <a:r>
              <a:rPr lang="en-US" dirty="0"/>
              <a:t>;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0CDFCE-1203-504F-891F-63E341E3FDDD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D44AA823-286D-0349-925A-51C583E36CBD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EFEB9918-3DAA-9C4C-8ACB-A62AA28301E8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46280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10" name="Chart Placeholder 34"/>
          <p:cNvSpPr>
            <a:spLocks noGrp="1"/>
          </p:cNvSpPr>
          <p:nvPr>
            <p:ph type="chart" sz="quarter" idx="16"/>
          </p:nvPr>
        </p:nvSpPr>
        <p:spPr>
          <a:xfrm>
            <a:off x="304800" y="2476500"/>
            <a:ext cx="4800600" cy="26035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icon to add chart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1143000"/>
            <a:ext cx="4953000" cy="44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 b="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2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1651000"/>
            <a:ext cx="89154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="1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3" name="Pentagon 12"/>
          <p:cNvSpPr/>
          <p:nvPr/>
        </p:nvSpPr>
        <p:spPr>
          <a:xfrm rot="10800000">
            <a:off x="5922180" y="2632470"/>
            <a:ext cx="3152680" cy="510657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entagon 13"/>
          <p:cNvSpPr/>
          <p:nvPr/>
        </p:nvSpPr>
        <p:spPr>
          <a:xfrm rot="10800000">
            <a:off x="5922180" y="3232550"/>
            <a:ext cx="3152680" cy="510657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entagon 14"/>
          <p:cNvSpPr/>
          <p:nvPr/>
        </p:nvSpPr>
        <p:spPr>
          <a:xfrm rot="10800000">
            <a:off x="5922181" y="3847042"/>
            <a:ext cx="3152680" cy="510657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entagon 15"/>
          <p:cNvSpPr/>
          <p:nvPr/>
        </p:nvSpPr>
        <p:spPr>
          <a:xfrm rot="10800000">
            <a:off x="5922181" y="4522132"/>
            <a:ext cx="3152680" cy="510657"/>
          </a:xfrm>
          <a:prstGeom prst="homePlate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6324600" y="2730500"/>
            <a:ext cx="2667000" cy="3175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8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6400800" y="3302000"/>
            <a:ext cx="2667000" cy="3175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400800" y="3937000"/>
            <a:ext cx="2667000" cy="3175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400800" y="4635500"/>
            <a:ext cx="2667000" cy="3175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917790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540000"/>
            <a:ext cx="6545179" cy="82884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518B4A-A712-764B-AA36-08E2539EEC71}"/>
              </a:ext>
            </a:extLst>
          </p:cNvPr>
          <p:cNvSpPr txBox="1">
            <a:spLocks/>
          </p:cNvSpPr>
          <p:nvPr/>
        </p:nvSpPr>
        <p:spPr>
          <a:xfrm>
            <a:off x="-31376" y="3368843"/>
            <a:ext cx="7109956" cy="345907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89902" y="339725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444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D29394A-E890-9440-9419-0B38767AA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94" y="4838700"/>
            <a:ext cx="916161" cy="4953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CD7252C-281A-D0B1-2D8D-D38B2AFF698A}"/>
              </a:ext>
            </a:extLst>
          </p:cNvPr>
          <p:cNvSpPr txBox="1">
            <a:spLocks/>
          </p:cNvSpPr>
          <p:nvPr/>
        </p:nvSpPr>
        <p:spPr>
          <a:xfrm>
            <a:off x="-31376" y="3368843"/>
            <a:ext cx="7109956" cy="345907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72FBC5E-7446-B385-7B07-7BB361497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94" y="4838700"/>
            <a:ext cx="91616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39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2313" y="90752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</p:spTree>
    <p:extLst>
      <p:ext uri="{BB962C8B-B14F-4D97-AF65-F5344CB8AC3E}">
        <p14:creationId xmlns:p14="http://schemas.microsoft.com/office/powerpoint/2010/main" val="2561163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688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8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693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C2738-ADE6-0048-A33B-59CBEB81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9FE600-E00F-7EE8-30D1-99F17F10D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50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992976"/>
            <a:ext cx="8382000" cy="27966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254500"/>
            <a:ext cx="8382000" cy="6707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1E494E-5ED4-0E41-B66A-4023FB72533C}"/>
              </a:ext>
            </a:extLst>
          </p:cNvPr>
          <p:cNvSpPr txBox="1">
            <a:spLocks/>
          </p:cNvSpPr>
          <p:nvPr/>
        </p:nvSpPr>
        <p:spPr>
          <a:xfrm>
            <a:off x="304800" y="3944581"/>
            <a:ext cx="8382000" cy="309919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13030"/>
            <a:ext cx="8382000" cy="345282"/>
          </a:xfrm>
          <a:noFill/>
        </p:spPr>
        <p:txBody>
          <a:bodyPr anchor="b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E80B932-6769-A365-70A6-009004A12272}"/>
              </a:ext>
            </a:extLst>
          </p:cNvPr>
          <p:cNvSpPr txBox="1">
            <a:spLocks/>
          </p:cNvSpPr>
          <p:nvPr/>
        </p:nvSpPr>
        <p:spPr>
          <a:xfrm>
            <a:off x="304800" y="3944581"/>
            <a:ext cx="8382000" cy="309919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3104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768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254500"/>
            <a:ext cx="8382000" cy="6707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l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F1E494E-5ED4-0E41-B66A-4023FB72533C}"/>
              </a:ext>
            </a:extLst>
          </p:cNvPr>
          <p:cNvSpPr txBox="1">
            <a:spLocks/>
          </p:cNvSpPr>
          <p:nvPr/>
        </p:nvSpPr>
        <p:spPr>
          <a:xfrm>
            <a:off x="13447" y="3757159"/>
            <a:ext cx="9130553" cy="345282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68988"/>
            <a:ext cx="8382000" cy="345282"/>
          </a:xfrm>
          <a:noFill/>
        </p:spPr>
        <p:txBody>
          <a:bodyPr anchor="b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C5C2D6B-6C26-ECAE-CE44-52B3C9684DBB}"/>
              </a:ext>
            </a:extLst>
          </p:cNvPr>
          <p:cNvSpPr txBox="1">
            <a:spLocks/>
          </p:cNvSpPr>
          <p:nvPr/>
        </p:nvSpPr>
        <p:spPr>
          <a:xfrm>
            <a:off x="13447" y="3757159"/>
            <a:ext cx="9130553" cy="345282"/>
          </a:xfrm>
          <a:prstGeom prst="rect">
            <a:avLst/>
          </a:prstGeom>
          <a:gradFill flip="none" rotWithShape="1">
            <a:gsLst>
              <a:gs pos="0">
                <a:srgbClr val="0F5A91"/>
              </a:gs>
              <a:gs pos="50000">
                <a:srgbClr val="0D67AC"/>
              </a:gs>
              <a:gs pos="100000">
                <a:srgbClr val="0D73C0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mk-MK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4884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8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 Righ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143000"/>
            <a:ext cx="4495800" cy="1460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143000"/>
            <a:ext cx="4495800" cy="1079500"/>
          </a:xfrm>
        </p:spPr>
        <p:txBody>
          <a:bodyPr>
            <a:noAutofit/>
          </a:bodyPr>
          <a:lstStyle>
            <a:lvl1pPr marL="342900" indent="-342900" algn="l">
              <a:buFont typeface="Wingdings" pitchFamily="2" charset="2"/>
              <a:buChar char="è"/>
              <a:defRPr sz="2000" b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ligula, et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Integer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in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4495800" y="2794000"/>
            <a:ext cx="4495800" cy="14605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-47297" y="2794000"/>
            <a:ext cx="4466897" cy="1079500"/>
          </a:xfrm>
        </p:spPr>
        <p:txBody>
          <a:bodyPr>
            <a:noAutofit/>
          </a:bodyPr>
          <a:lstStyle>
            <a:lvl1pPr marL="342900" indent="-342900" algn="just">
              <a:buFont typeface="Wingdings" pitchFamily="2" charset="2"/>
              <a:buChar char="è"/>
              <a:defRPr lang="en-US" sz="20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ligula, et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. Integer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in </a:t>
            </a:r>
            <a:r>
              <a:rPr lang="en-US" dirty="0" err="1"/>
              <a:t>luctus</a:t>
            </a:r>
            <a:r>
              <a:rPr lang="en-US" dirty="0"/>
              <a:t>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8BB6B1-8DE6-1848-A83C-687902CDC81C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7DB9CE06-2A62-DA44-90D3-2A2785AC2088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BBE3DFBB-A406-9B48-AFA8-81788812A1A5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46369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29845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064000"/>
            <a:ext cx="6705600" cy="5080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58670-C269-4507-9DD2-CE62067BAC6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4648200" cy="444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2984501"/>
            <a:ext cx="6705600" cy="1016000"/>
          </a:xfrm>
        </p:spPr>
        <p:txBody>
          <a:bodyPr anchor="t"/>
          <a:lstStyle>
            <a:lvl1pPr algn="l">
              <a:defRPr>
                <a:solidFill>
                  <a:srgbClr val="0F5A9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12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334"/>
            <a:ext cx="8435280" cy="374780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70C0"/>
              </a:buClr>
              <a:buFont typeface="Wingdings" pitchFamily="2" charset="2"/>
              <a:buChar char="è"/>
              <a:defRPr sz="2000"/>
            </a:lvl1pPr>
            <a:lvl2pPr marL="742950" indent="-285750">
              <a:buClr>
                <a:srgbClr val="0070C0"/>
              </a:buClr>
              <a:buFont typeface="Wingdings" pitchFamily="2" charset="2"/>
              <a:buChar char="è"/>
              <a:defRPr sz="1800"/>
            </a:lvl2pPr>
            <a:lvl3pPr marL="1143000" indent="-228600">
              <a:buClr>
                <a:srgbClr val="0070C0"/>
              </a:buClr>
              <a:buSzPct val="100000"/>
              <a:buFont typeface="Wingdings" pitchFamily="2" charset="2"/>
              <a:buChar char="è"/>
              <a:defRPr sz="1600"/>
            </a:lvl3pPr>
            <a:lvl4pPr marL="1600200" indent="-228600">
              <a:buClr>
                <a:srgbClr val="0070C0"/>
              </a:buClr>
              <a:buFont typeface="Arial" pitchFamily="34" charset="0"/>
              <a:buChar char="•"/>
              <a:defRPr sz="1400"/>
            </a:lvl4pPr>
            <a:lvl5pPr marL="2057400" indent="-228600">
              <a:buClr>
                <a:srgbClr val="0070C0"/>
              </a:buCl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8344" y="5410730"/>
            <a:ext cx="981472" cy="304271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76456" y="5417250"/>
            <a:ext cx="467544" cy="30427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7373898-24A2-4BEC-A5FD-721BB201F8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250826" y="877094"/>
            <a:ext cx="5617319" cy="359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dirty="0"/>
              <a:t>Sub-Heading Goes Here</a:t>
            </a:r>
            <a:endParaRPr lang="en-SG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8" y="5410730"/>
            <a:ext cx="7666916" cy="30427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31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BDD2-2F82-3C45-AC89-A4E31572B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76073-E1D7-F34E-B304-A23F4BCE1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177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3C44-29C9-0E48-BD24-38D459D85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216E-CA0D-4F48-BA49-3776C3B2F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911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F3D4-8D37-E847-BCD3-02E262B1A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2FBD6-0290-114A-A4C4-57A5F8BB2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7477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8663-83E2-1E4D-8F81-EF78C2C3C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5EBCC-6BF7-6740-81FF-44B7F15CD3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18286-776D-8843-BD9F-6B10C3C4C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89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59829-E364-7C45-9968-4DCEB804F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BA25E-8313-5045-90D8-4E9011392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866FF-0CBA-A64B-8B8C-546489DFB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65A46B-DAC7-7F44-9351-A93D1071B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8D24B-EC96-CE47-AF97-7425342C0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719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B06D8-F9FF-1F49-A942-A424E578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49582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455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FA6CD-8047-C643-B8D6-2CDA1BCC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BB06D8-F9FF-1F49-A942-A424E578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49582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FE23B-DBEB-58F2-06A3-736996B08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6628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A35EE-4202-F640-A4EE-EB9488FC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97FFC-0877-E647-8B55-D478953E7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A5E3C-4CB4-4444-B50C-2B5C3C425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39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328614" y="2692136"/>
            <a:ext cx="1814513" cy="822854"/>
          </a:xfrm>
          <a:prstGeom prst="homePlate">
            <a:avLst>
              <a:gd name="adj" fmla="val 26756"/>
            </a:avLst>
          </a:prstGeom>
          <a:solidFill>
            <a:srgbClr val="A5A5A5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46800" tIns="46800" rIns="46800" bIns="4680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2001839" y="2692136"/>
            <a:ext cx="1820863" cy="822854"/>
          </a:xfrm>
          <a:prstGeom prst="chevron">
            <a:avLst>
              <a:gd name="adj" fmla="val 26688"/>
            </a:avLst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8800" tIns="46800" rIns="46800" bIns="46800" anchor="ctr"/>
          <a:lstStyle/>
          <a:p>
            <a:pPr marL="17145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gray">
          <a:xfrm>
            <a:off x="3676652" y="2692136"/>
            <a:ext cx="1814513" cy="822854"/>
          </a:xfrm>
          <a:prstGeom prst="chevron">
            <a:avLst>
              <a:gd name="adj" fmla="val 26594"/>
            </a:avLst>
          </a:prstGeom>
          <a:solidFill>
            <a:schemeClr val="accent2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8800" tIns="46800" rIns="46800" bIns="46800" anchor="ctr"/>
          <a:lstStyle/>
          <a:p>
            <a:pPr marL="17145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5348289" y="2692136"/>
            <a:ext cx="1814513" cy="822854"/>
          </a:xfrm>
          <a:prstGeom prst="chevron">
            <a:avLst>
              <a:gd name="adj" fmla="val 26594"/>
            </a:avLst>
          </a:prstGeom>
          <a:solidFill>
            <a:schemeClr val="accent3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8800" tIns="46800" rIns="46800" bIns="46800" anchor="ctr"/>
          <a:lstStyle/>
          <a:p>
            <a:pPr marL="17145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gray">
          <a:xfrm>
            <a:off x="7019927" y="2692136"/>
            <a:ext cx="1814513" cy="822854"/>
          </a:xfrm>
          <a:prstGeom prst="chevron">
            <a:avLst>
              <a:gd name="adj" fmla="val 26594"/>
            </a:avLst>
          </a:prstGeom>
          <a:solidFill>
            <a:schemeClr val="accent4"/>
          </a:solidFill>
          <a:ln w="127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18800" tIns="46800" rIns="46800" bIns="46800" anchor="ctr"/>
          <a:lstStyle/>
          <a:p>
            <a:pPr marL="17145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794000"/>
            <a:ext cx="13716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286000" y="2794000"/>
            <a:ext cx="13716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962400" y="2794000"/>
            <a:ext cx="13716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562600" y="2794000"/>
            <a:ext cx="13716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0" y="2794000"/>
            <a:ext cx="1371600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1524000"/>
            <a:ext cx="2209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05328" y="1524001"/>
            <a:ext cx="42672" cy="1066999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18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3429000" y="1524000"/>
            <a:ext cx="2209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77128" y="1524001"/>
            <a:ext cx="42672" cy="1066999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18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6324600" y="1524000"/>
            <a:ext cx="2209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1905000" y="3683000"/>
            <a:ext cx="2209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529328" y="3683001"/>
            <a:ext cx="42672" cy="1066999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18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953000" y="3683000"/>
            <a:ext cx="2209800" cy="10795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96A53A-B9F3-3041-82D4-3C3D6150314D}"/>
              </a:ext>
            </a:extLst>
          </p:cNvPr>
          <p:cNvGrpSpPr/>
          <p:nvPr/>
        </p:nvGrpSpPr>
        <p:grpSpPr>
          <a:xfrm>
            <a:off x="6176552" y="419100"/>
            <a:ext cx="2806344" cy="342900"/>
            <a:chOff x="6176552" y="341680"/>
            <a:chExt cx="2806344" cy="521755"/>
          </a:xfrm>
        </p:grpSpPr>
        <p:sp>
          <p:nvSpPr>
            <p:cNvPr id="35" name="Subtitle 2">
              <a:extLst>
                <a:ext uri="{FF2B5EF4-FFF2-40B4-BE49-F238E27FC236}">
                  <a16:creationId xmlns:a16="http://schemas.microsoft.com/office/drawing/2014/main" id="{C38A5D83-1399-5744-BD37-5BB69DCA17F7}"/>
                </a:ext>
              </a:extLst>
            </p:cNvPr>
            <p:cNvSpPr txBox="1">
              <a:spLocks/>
            </p:cNvSpPr>
            <p:nvPr/>
          </p:nvSpPr>
          <p:spPr>
            <a:xfrm rot="10800000">
              <a:off x="6359122" y="341680"/>
              <a:ext cx="2623774" cy="454223"/>
            </a:xfrm>
            <a:prstGeom prst="rect">
              <a:avLst/>
            </a:prstGeom>
            <a:gradFill flip="none" rotWithShape="1">
              <a:gsLst>
                <a:gs pos="0">
                  <a:srgbClr val="0F5A91"/>
                </a:gs>
                <a:gs pos="50000">
                  <a:srgbClr val="0D67AC"/>
                </a:gs>
                <a:gs pos="100000">
                  <a:srgbClr val="0D73C0"/>
                </a:gs>
              </a:gsLst>
              <a:path path="circle">
                <a:fillToRect t="100000" r="100000"/>
              </a:path>
              <a:tileRect l="-100000" b="-100000"/>
            </a:gradFill>
          </p:spPr>
          <p:txBody>
            <a:bodyPr vert="horz" lIns="91440" tIns="45720" rIns="91440" bIns="45720" rtlCol="0" anchor="ctr">
              <a:normAutofit fontScale="77500" lnSpcReduction="20000"/>
            </a:bodyPr>
            <a:lstStyle/>
            <a:p>
              <a:pPr marL="342900" marR="0" lvl="0" indent="-342900" algn="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mk-MK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Triangle 35">
              <a:extLst>
                <a:ext uri="{FF2B5EF4-FFF2-40B4-BE49-F238E27FC236}">
                  <a16:creationId xmlns:a16="http://schemas.microsoft.com/office/drawing/2014/main" id="{8AE7FD2F-ACA6-3240-AB26-24BE62CB388B}"/>
                </a:ext>
              </a:extLst>
            </p:cNvPr>
            <p:cNvSpPr/>
            <p:nvPr/>
          </p:nvSpPr>
          <p:spPr>
            <a:xfrm rot="10800000">
              <a:off x="6176552" y="347882"/>
              <a:ext cx="313504" cy="515553"/>
            </a:xfrm>
            <a:prstGeom prst="triangle">
              <a:avLst/>
            </a:prstGeom>
            <a:solidFill>
              <a:srgbClr val="F1F4F7"/>
            </a:solidFill>
            <a:ln>
              <a:solidFill>
                <a:srgbClr val="F1F4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13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70DD-946D-BC47-9E3E-71282EB5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B5F91B-193C-024F-8F4E-E14D792DC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A3333-9627-7140-A929-D6710D10D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6142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fld id="{D5055EB8-3033-4B37-BFC6-F122B42441ED}" type="datetime1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7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60F5-6298-4E6F-A30D-943DF4656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17500"/>
            <a:ext cx="6248400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5A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97D">
                    <a:lumMod val="50000"/>
                  </a:srgbClr>
                </a:solidFill>
                <a:effectLst/>
                <a:uLnTx/>
                <a:uFillTx/>
              </a:rPr>
              <a:t>Section Heading Will be Here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1500188"/>
            <a:ext cx="14288" cy="31498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k-MK" sz="180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28600" y="1460500"/>
            <a:ext cx="4114800" cy="3619500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800600" y="1460500"/>
            <a:ext cx="4114800" cy="3619500"/>
          </a:xfr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A2770C9-C2B7-4D4C-8D59-71257ABB6D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A6232-2EEA-F0F0-901C-3D8278F335F4}"/>
              </a:ext>
            </a:extLst>
          </p:cNvPr>
          <p:cNvSpPr txBox="1">
            <a:spLocks/>
          </p:cNvSpPr>
          <p:nvPr/>
        </p:nvSpPr>
        <p:spPr>
          <a:xfrm>
            <a:off x="381000" y="317500"/>
            <a:ext cx="6248400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5A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DC2483-C291-45CE-D39F-F88311BAC0AF}"/>
              </a:ext>
            </a:extLst>
          </p:cNvPr>
          <p:cNvSpPr/>
          <p:nvPr/>
        </p:nvSpPr>
        <p:spPr>
          <a:xfrm>
            <a:off x="4572000" y="1500188"/>
            <a:ext cx="14288" cy="3149865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k-MK" sz="1800"/>
          </a:p>
        </p:txBody>
      </p:sp>
    </p:spTree>
    <p:extLst>
      <p:ext uri="{BB962C8B-B14F-4D97-AF65-F5344CB8AC3E}">
        <p14:creationId xmlns:p14="http://schemas.microsoft.com/office/powerpoint/2010/main" val="1086760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fld id="{F5E45922-A168-4569-8A2E-CDDDB469C0CA}" type="datetime1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7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60F5-6298-4E6F-A30D-943DF46567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17500"/>
            <a:ext cx="6248400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F5A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97D">
                    <a:lumMod val="50000"/>
                  </a:srgbClr>
                </a:solidFill>
                <a:effectLst/>
                <a:uLnTx/>
                <a:uFillTx/>
              </a:rPr>
              <a:t>Section Heading Will be Here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1460500"/>
            <a:ext cx="2819400" cy="3619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09914" y="1500188"/>
            <a:ext cx="14287" cy="3149865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95989" y="1500188"/>
            <a:ext cx="14287" cy="3149865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200400" y="1460500"/>
            <a:ext cx="2667000" cy="3619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6172200" y="1460500"/>
            <a:ext cx="2819400" cy="3619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3C163D6-FB65-6E4D-867B-4C542FBC3D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CA062-A2AC-06AB-B7B8-1D39F4749DB7}"/>
              </a:ext>
            </a:extLst>
          </p:cNvPr>
          <p:cNvSpPr txBox="1">
            <a:spLocks/>
          </p:cNvSpPr>
          <p:nvPr/>
        </p:nvSpPr>
        <p:spPr>
          <a:xfrm>
            <a:off x="457200" y="317500"/>
            <a:ext cx="6248400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F5A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A6E33D-3FAD-6900-1505-EBBDB8988C7A}"/>
              </a:ext>
            </a:extLst>
          </p:cNvPr>
          <p:cNvSpPr/>
          <p:nvPr/>
        </p:nvSpPr>
        <p:spPr>
          <a:xfrm>
            <a:off x="3109914" y="1500188"/>
            <a:ext cx="14287" cy="3149865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C15DE8-C328-77B0-3FF1-7D94067C41C4}"/>
              </a:ext>
            </a:extLst>
          </p:cNvPr>
          <p:cNvSpPr/>
          <p:nvPr/>
        </p:nvSpPr>
        <p:spPr>
          <a:xfrm>
            <a:off x="5995989" y="1500188"/>
            <a:ext cx="14287" cy="3149865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3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fld id="{81630CC1-3830-449B-B9EB-E964C71362F4}" type="datetime1">
              <a:rPr lang="en-US" smtClean="0"/>
              <a:t>6/4/23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73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60F5-6298-4E6F-A30D-943DF465670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10200" y="1500188"/>
            <a:ext cx="3365500" cy="17541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988" y="347265"/>
            <a:ext cx="6248400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F5A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97D">
                    <a:lumMod val="50000"/>
                  </a:srgbClr>
                </a:solidFill>
                <a:effectLst/>
                <a:uLnTx/>
                <a:uFillTx/>
              </a:rPr>
              <a:t>Section Heading Will be Here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91125" y="1500188"/>
            <a:ext cx="14288" cy="3149865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52400" y="1460500"/>
            <a:ext cx="4800600" cy="2095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rgbClr val="5A5A5A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3619500"/>
            <a:ext cx="4800600" cy="952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address text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F38B839-5B69-E14A-B1FB-10BCB8E902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773906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0FCA0-249C-43E7-FF38-6BFB81334135}"/>
              </a:ext>
            </a:extLst>
          </p:cNvPr>
          <p:cNvSpPr txBox="1">
            <a:spLocks/>
          </p:cNvSpPr>
          <p:nvPr/>
        </p:nvSpPr>
        <p:spPr>
          <a:xfrm>
            <a:off x="129988" y="347265"/>
            <a:ext cx="6248400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F5A9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3DA8F-3B6E-70B4-1254-353937B99BBA}"/>
              </a:ext>
            </a:extLst>
          </p:cNvPr>
          <p:cNvSpPr/>
          <p:nvPr/>
        </p:nvSpPr>
        <p:spPr>
          <a:xfrm>
            <a:off x="5191125" y="1500188"/>
            <a:ext cx="14288" cy="3149865"/>
          </a:xfrm>
          <a:prstGeom prst="rect">
            <a:avLst/>
          </a:prstGeom>
          <a:solidFill>
            <a:sysClr val="windowText" lastClr="000000">
              <a:lumMod val="95000"/>
              <a:lumOff val="5000"/>
              <a:alpha val="5000"/>
            </a:sys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k-MK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8194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49500"/>
            <a:ext cx="63246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9969"/>
            <a:ext cx="6248400" cy="948532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05000"/>
            <a:ext cx="6248400" cy="424656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DA8DD-F830-ECD7-707D-77C7F67D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9144000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FD633E-C6E7-E3BC-E1A9-DE4724AB1BC2}"/>
              </a:ext>
            </a:extLst>
          </p:cNvPr>
          <p:cNvSpPr/>
          <p:nvPr/>
        </p:nvSpPr>
        <p:spPr>
          <a:xfrm>
            <a:off x="0" y="2349500"/>
            <a:ext cx="63246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369059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49500"/>
            <a:ext cx="63246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9969"/>
            <a:ext cx="6248400" cy="948532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905000"/>
            <a:ext cx="6248400" cy="424656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BFC12-39F7-6E7D-799B-148391E43ED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0"/>
            <a:ext cx="9144000" cy="5715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CF38FF-4C8D-3636-E621-D708EFDE2F39}"/>
              </a:ext>
            </a:extLst>
          </p:cNvPr>
          <p:cNvSpPr/>
          <p:nvPr/>
        </p:nvSpPr>
        <p:spPr>
          <a:xfrm>
            <a:off x="0" y="2349500"/>
            <a:ext cx="6324600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601836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</p:spTree>
    <p:extLst>
      <p:ext uri="{BB962C8B-B14F-4D97-AF65-F5344CB8AC3E}">
        <p14:creationId xmlns:p14="http://schemas.microsoft.com/office/powerpoint/2010/main" val="2014355909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1000" y="762000"/>
            <a:ext cx="5867400" cy="3175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4648200" cy="317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30AE-5FFD-4DA4-9591-E90920A3D2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81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7B03D-FD60-4102-83C0-900C670D729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1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5410730"/>
            <a:ext cx="8153400" cy="304271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9" name="Rectangle 38"/>
          <p:cNvSpPr/>
          <p:nvPr/>
        </p:nvSpPr>
        <p:spPr>
          <a:xfrm>
            <a:off x="34159" y="5407224"/>
            <a:ext cx="8229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Syntegra Change Architects Ltd 2012. All rights reserved, also regarding any disposal, exploitation, reproduction, editing, distribution, including in the event of applications for property rights.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2446CD-A4A7-78C9-D43F-1A05999ED43F}"/>
              </a:ext>
            </a:extLst>
          </p:cNvPr>
          <p:cNvSpPr/>
          <p:nvPr/>
        </p:nvSpPr>
        <p:spPr>
          <a:xfrm>
            <a:off x="0" y="5410730"/>
            <a:ext cx="8153400" cy="304271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7DC23-1764-E3C5-B939-BF25210DCA42}"/>
              </a:ext>
            </a:extLst>
          </p:cNvPr>
          <p:cNvSpPr/>
          <p:nvPr/>
        </p:nvSpPr>
        <p:spPr>
          <a:xfrm>
            <a:off x="34159" y="5407224"/>
            <a:ext cx="8229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Syntegra Change Architects Ltd 2012. All rights reserved, also regarding any disposal, exploitation, reproduction, editing, distribution, including in the event of applications for property rights.</a:t>
            </a:r>
          </a:p>
        </p:txBody>
      </p:sp>
    </p:spTree>
    <p:extLst>
      <p:ext uri="{BB962C8B-B14F-4D97-AF65-F5344CB8AC3E}">
        <p14:creationId xmlns:p14="http://schemas.microsoft.com/office/powerpoint/2010/main" val="10262090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16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0" y="5410730"/>
            <a:ext cx="8153400" cy="304271"/>
          </a:xfrm>
          <a:prstGeom prst="rect">
            <a:avLst/>
          </a:prstGeom>
          <a:solidFill>
            <a:srgbClr val="ADA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9" name="Rectangle 38"/>
          <p:cNvSpPr/>
          <p:nvPr/>
        </p:nvSpPr>
        <p:spPr>
          <a:xfrm>
            <a:off x="34159" y="5407224"/>
            <a:ext cx="8229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Syntegra Change Architects Ltd 2016. All rights reserved, also regarding any disposal, exploitation, reproduction, editing, distribution, including in the event of applications for property rights.</a:t>
            </a:r>
          </a:p>
        </p:txBody>
      </p:sp>
    </p:spTree>
    <p:extLst>
      <p:ext uri="{BB962C8B-B14F-4D97-AF65-F5344CB8AC3E}">
        <p14:creationId xmlns:p14="http://schemas.microsoft.com/office/powerpoint/2010/main" val="11929323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541073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gray">
          <a:xfrm>
            <a:off x="314326" y="1296459"/>
            <a:ext cx="1719263" cy="80697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gray">
          <a:xfrm>
            <a:off x="314326" y="2205303"/>
            <a:ext cx="1719263" cy="805656"/>
          </a:xfrm>
          <a:prstGeom prst="rect">
            <a:avLst/>
          </a:prstGeom>
          <a:solidFill>
            <a:schemeClr val="accent3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gray">
          <a:xfrm>
            <a:off x="314326" y="3114146"/>
            <a:ext cx="1719263" cy="805657"/>
          </a:xfrm>
          <a:prstGeom prst="rect">
            <a:avLst/>
          </a:prstGeom>
          <a:solidFill>
            <a:schemeClr val="accent4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gray">
          <a:xfrm>
            <a:off x="314326" y="4022991"/>
            <a:ext cx="1719263" cy="806979"/>
          </a:xfrm>
          <a:prstGeom prst="rect">
            <a:avLst/>
          </a:prstGeom>
          <a:solidFill>
            <a:schemeClr val="accent5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ctr" defTabSz="801688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gray">
          <a:xfrm rot="5400000" flipV="1">
            <a:off x="950913" y="1792553"/>
            <a:ext cx="460375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utoShape 12"/>
          <p:cNvSpPr>
            <a:spLocks noChangeArrowheads="1"/>
          </p:cNvSpPr>
          <p:nvPr/>
        </p:nvSpPr>
        <p:spPr bwMode="gray">
          <a:xfrm rot="5400000" flipV="1">
            <a:off x="950913" y="2719917"/>
            <a:ext cx="460375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gray">
          <a:xfrm rot="5400000" flipV="1">
            <a:off x="950913" y="3615532"/>
            <a:ext cx="460375" cy="698500"/>
          </a:xfrm>
          <a:prstGeom prst="rightArrow">
            <a:avLst>
              <a:gd name="adj1" fmla="val 55000"/>
              <a:gd name="adj2" fmla="val 63606"/>
            </a:avLst>
          </a:prstGeom>
          <a:gradFill rotWithShape="1">
            <a:gsLst>
              <a:gs pos="0">
                <a:srgbClr val="EAEAEA"/>
              </a:gs>
              <a:gs pos="100000">
                <a:srgbClr val="969696"/>
              </a:gs>
            </a:gsLst>
            <a:lin ang="0" scaled="1"/>
          </a:gradFill>
          <a:ln w="28575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vert="eaVert" lIns="324000" tIns="0" rIns="0" bIns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1333500"/>
            <a:ext cx="1600200" cy="50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381000" y="2349500"/>
            <a:ext cx="1600200" cy="50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3302000"/>
            <a:ext cx="1600200" cy="50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381000" y="4191000"/>
            <a:ext cx="1600200" cy="50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2" name="Text Placeholder 43"/>
          <p:cNvSpPr>
            <a:spLocks noGrp="1"/>
          </p:cNvSpPr>
          <p:nvPr>
            <p:ph type="body" sz="quarter" idx="21" hasCustomPrompt="1"/>
          </p:nvPr>
        </p:nvSpPr>
        <p:spPr>
          <a:xfrm>
            <a:off x="2133600" y="1397000"/>
            <a:ext cx="66294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3" name="Text Placeholder 43"/>
          <p:cNvSpPr>
            <a:spLocks noGrp="1"/>
          </p:cNvSpPr>
          <p:nvPr>
            <p:ph type="body" sz="quarter" idx="22" hasCustomPrompt="1"/>
          </p:nvPr>
        </p:nvSpPr>
        <p:spPr>
          <a:xfrm>
            <a:off x="2133600" y="2349500"/>
            <a:ext cx="66294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3" hasCustomPrompt="1"/>
          </p:nvPr>
        </p:nvSpPr>
        <p:spPr>
          <a:xfrm>
            <a:off x="2133600" y="3238500"/>
            <a:ext cx="66294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  <p:sp>
        <p:nvSpPr>
          <p:cNvPr id="45" name="Text Placeholder 43"/>
          <p:cNvSpPr>
            <a:spLocks noGrp="1"/>
          </p:cNvSpPr>
          <p:nvPr>
            <p:ph type="body" sz="quarter" idx="24" hasCustomPrompt="1"/>
          </p:nvPr>
        </p:nvSpPr>
        <p:spPr>
          <a:xfrm>
            <a:off x="2133600" y="4127500"/>
            <a:ext cx="6629400" cy="571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§"/>
              <a:defRPr sz="1600"/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191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51133"/>
      </p:ext>
    </p:extLst>
  </p:cSld>
  <p:clrMapOvr>
    <a:masterClrMapping/>
  </p:clrMapOvr>
  <p:transition spd="med">
    <p:fade/>
  </p:transition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photo">
  <p:cSld name="Side phot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8349832" y="5263897"/>
            <a:ext cx="305100" cy="456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564104" y="5275406"/>
            <a:ext cx="500903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fld id="{AEE92CA4-6AC8-4156-BBD6-8F9011D7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0" name="Google Shape;40;p38"/>
          <p:cNvSpPr txBox="1">
            <a:spLocks noGrp="1"/>
          </p:cNvSpPr>
          <p:nvPr>
            <p:ph type="title"/>
          </p:nvPr>
        </p:nvSpPr>
        <p:spPr>
          <a:xfrm>
            <a:off x="3467071" y="471055"/>
            <a:ext cx="5157787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body" idx="1"/>
          </p:nvPr>
        </p:nvSpPr>
        <p:spPr>
          <a:xfrm>
            <a:off x="3482224" y="1583875"/>
            <a:ext cx="5162549" cy="527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Google Shape;42;p38"/>
          <p:cNvSpPr>
            <a:spLocks noGrp="1"/>
          </p:cNvSpPr>
          <p:nvPr>
            <p:ph type="pic" idx="2"/>
          </p:nvPr>
        </p:nvSpPr>
        <p:spPr>
          <a:xfrm>
            <a:off x="1" y="0"/>
            <a:ext cx="2943225" cy="425758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1939219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2200">
          <p15:clr>
            <a:srgbClr val="FBAE40"/>
          </p15:clr>
        </p15:guide>
        <p15:guide id="2" orient="horz" pos="9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62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</p:spTree>
    <p:extLst>
      <p:ext uri="{BB962C8B-B14F-4D97-AF65-F5344CB8AC3E}">
        <p14:creationId xmlns:p14="http://schemas.microsoft.com/office/powerpoint/2010/main" val="3771971288"/>
      </p:ext>
    </p:extLst>
  </p:cSld>
  <p:clrMapOvr>
    <a:masterClrMapping/>
  </p:clrMapOvr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or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1291A61-CD0C-B422-0714-CABE4222602D}"/>
              </a:ext>
            </a:extLst>
          </p:cNvPr>
          <p:cNvGrpSpPr/>
          <p:nvPr/>
        </p:nvGrpSpPr>
        <p:grpSpPr>
          <a:xfrm>
            <a:off x="8349614" y="5275745"/>
            <a:ext cx="305172" cy="450000"/>
            <a:chOff x="11132723" y="6334396"/>
            <a:chExt cx="406896" cy="54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850036-A31F-3882-0F65-092D86AEB54F}"/>
                </a:ext>
              </a:extLst>
            </p:cNvPr>
            <p:cNvSpPr/>
            <p:nvPr/>
          </p:nvSpPr>
          <p:spPr>
            <a:xfrm>
              <a:off x="11132819" y="6334396"/>
              <a:ext cx="406800" cy="540000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/>
            </a:p>
          </p:txBody>
        </p:sp>
        <p:pic>
          <p:nvPicPr>
            <p:cNvPr id="8" name="Picture 2" descr="ISO - ISO name and logo">
              <a:extLst>
                <a:ext uri="{FF2B5EF4-FFF2-40B4-BE49-F238E27FC236}">
                  <a16:creationId xmlns:a16="http://schemas.microsoft.com/office/drawing/2014/main" id="{62424D22-9F2A-B3FD-ABEB-5C24A391B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D33A2C"/>
                </a:clrFrom>
                <a:clrTo>
                  <a:srgbClr val="D33A2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2723" y="6358415"/>
              <a:ext cx="406800" cy="375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56B14AA-20D7-BD20-2C03-5673B3B52D98}"/>
              </a:ext>
            </a:extLst>
          </p:cNvPr>
          <p:cNvSpPr/>
          <p:nvPr/>
        </p:nvSpPr>
        <p:spPr>
          <a:xfrm>
            <a:off x="0" y="-5373"/>
            <a:ext cx="135000" cy="5725745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0" name="Holder 2">
            <a:extLst>
              <a:ext uri="{FF2B5EF4-FFF2-40B4-BE49-F238E27FC236}">
                <a16:creationId xmlns:a16="http://schemas.microsoft.com/office/drawing/2014/main" id="{B028013A-2348-50BC-658C-26C2C4AD99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050" y="345978"/>
            <a:ext cx="8496330" cy="461665"/>
          </a:xfr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Sector of priority for your NSB</a:t>
            </a:r>
            <a:endParaRPr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CA4397C-6D9E-6DC8-C975-B7F896E438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4551" y="1044478"/>
            <a:ext cx="8507329" cy="615553"/>
          </a:xfrm>
        </p:spPr>
        <p:txBody>
          <a:bodyPr/>
          <a:lstStyle>
            <a:lvl1pPr>
              <a:defRPr sz="1800"/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&lt;insert information regarding the sector and why it is a strategic priority for your NSB&gt;</a:t>
            </a:r>
            <a:endParaRPr lang="en-A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809199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7B03D-FD60-4102-83C0-900C670D7299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2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circular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" y="5410730"/>
            <a:ext cx="83058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4648200" cy="31750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Section Heading Will be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762000"/>
            <a:ext cx="5867400" cy="317500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rgbClr val="0F5A91"/>
                </a:solidFill>
              </a:defRPr>
            </a:lvl1pPr>
          </a:lstStyle>
          <a:p>
            <a:pPr lvl="0"/>
            <a:r>
              <a:rPr lang="en-US" dirty="0"/>
              <a:t>Sub Heading If Any 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gray">
          <a:xfrm rot="16633383">
            <a:off x="5580921" y="1472989"/>
            <a:ext cx="2786063" cy="3343275"/>
          </a:xfrm>
          <a:custGeom>
            <a:avLst/>
            <a:gdLst>
              <a:gd name="G0" fmla="+- 0 0 0"/>
              <a:gd name="G1" fmla="+- -3915913 0 0"/>
              <a:gd name="G2" fmla="+- 0 0 -3915913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330 0 0"/>
              <a:gd name="G9" fmla="+- 0 0 -3915913"/>
              <a:gd name="G10" fmla="+- 733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733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7330 0"/>
              <a:gd name="G29" fmla="sin 733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915913"/>
              <a:gd name="G36" fmla="sin G34 -3915913"/>
              <a:gd name="G37" fmla="+/ -3915913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330 G39"/>
              <a:gd name="G43" fmla="sin 73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164 w 21600"/>
              <a:gd name="T5" fmla="*/ 5420 h 21600"/>
              <a:gd name="T6" fmla="*/ 15366 w 21600"/>
              <a:gd name="T7" fmla="*/ 2969 h 21600"/>
              <a:gd name="T8" fmla="*/ 17155 w 21600"/>
              <a:gd name="T9" fmla="*/ 7148 h 21600"/>
              <a:gd name="T10" fmla="*/ 24300 w 21600"/>
              <a:gd name="T11" fmla="*/ 10800 h 21600"/>
              <a:gd name="T12" fmla="*/ 19865 w 21600"/>
              <a:gd name="T13" fmla="*/ 15235 h 21600"/>
              <a:gd name="T14" fmla="*/ 1543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30" y="10800"/>
                </a:moveTo>
                <a:cubicBezTo>
                  <a:pt x="18130" y="8192"/>
                  <a:pt x="16744" y="5781"/>
                  <a:pt x="14492" y="4467"/>
                </a:cubicBezTo>
                <a:lnTo>
                  <a:pt x="16240" y="1470"/>
                </a:lnTo>
                <a:cubicBezTo>
                  <a:pt x="19559" y="3405"/>
                  <a:pt x="21599" y="6958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865" y="15235"/>
                </a:lnTo>
                <a:lnTo>
                  <a:pt x="15430" y="10800"/>
                </a:lnTo>
                <a:lnTo>
                  <a:pt x="18130" y="108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0392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60392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>
              <a:rot lat="20699999" lon="1500000" rev="0"/>
            </a:camera>
            <a:lightRig rig="legacyHarsh3" dir="b"/>
          </a:scene3d>
          <a:sp3d extrusionH="290500" prstMaterial="legacyMetal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 sz="180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gray">
          <a:xfrm rot="10800000">
            <a:off x="5419726" y="1735667"/>
            <a:ext cx="3343275" cy="2786063"/>
          </a:xfrm>
          <a:custGeom>
            <a:avLst/>
            <a:gdLst>
              <a:gd name="G0" fmla="+- 365983 0 0"/>
              <a:gd name="G1" fmla="+- -3923966 0 0"/>
              <a:gd name="G2" fmla="+- 365983 0 -3923966"/>
              <a:gd name="G3" fmla="+- 10800 0 0"/>
              <a:gd name="G4" fmla="+- 0 0 36598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367 0 0"/>
              <a:gd name="G9" fmla="+- 0 0 -3923966"/>
              <a:gd name="G10" fmla="+- 7367 0 2700"/>
              <a:gd name="G11" fmla="cos G10 365983"/>
              <a:gd name="G12" fmla="sin G10 365983"/>
              <a:gd name="G13" fmla="cos 13500 365983"/>
              <a:gd name="G14" fmla="sin 13500 365983"/>
              <a:gd name="G15" fmla="+- G11 10800 0"/>
              <a:gd name="G16" fmla="+- G12 10800 0"/>
              <a:gd name="G17" fmla="+- G13 10800 0"/>
              <a:gd name="G18" fmla="+- G14 10800 0"/>
              <a:gd name="G19" fmla="*/ 7367 1 2"/>
              <a:gd name="G20" fmla="+- G19 5400 0"/>
              <a:gd name="G21" fmla="cos G20 365983"/>
              <a:gd name="G22" fmla="sin G20 365983"/>
              <a:gd name="G23" fmla="+- G21 10800 0"/>
              <a:gd name="G24" fmla="+- G12 G23 G22"/>
              <a:gd name="G25" fmla="+- G22 G23 G11"/>
              <a:gd name="G26" fmla="cos 10800 365983"/>
              <a:gd name="G27" fmla="sin 10800 365983"/>
              <a:gd name="G28" fmla="cos 7367 365983"/>
              <a:gd name="G29" fmla="sin 7367 36598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923966"/>
              <a:gd name="G36" fmla="sin G34 -3923966"/>
              <a:gd name="G37" fmla="+/ -3923966 36598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367 G39"/>
              <a:gd name="G43" fmla="sin 736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410 w 21600"/>
              <a:gd name="T5" fmla="*/ 5872 h 21600"/>
              <a:gd name="T6" fmla="*/ 15359 w 21600"/>
              <a:gd name="T7" fmla="*/ 2942 h 21600"/>
              <a:gd name="T8" fmla="*/ 17355 w 21600"/>
              <a:gd name="T9" fmla="*/ 7438 h 21600"/>
              <a:gd name="T10" fmla="*/ 24235 w 21600"/>
              <a:gd name="T11" fmla="*/ 12113 h 21600"/>
              <a:gd name="T12" fmla="*/ 19411 w 21600"/>
              <a:gd name="T13" fmla="*/ 16079 h 21600"/>
              <a:gd name="T14" fmla="*/ 15444 w 21600"/>
              <a:gd name="T15" fmla="*/ 11254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32" y="11516"/>
                </a:moveTo>
                <a:cubicBezTo>
                  <a:pt x="18155" y="11278"/>
                  <a:pt x="18167" y="11039"/>
                  <a:pt x="18167" y="10800"/>
                </a:cubicBezTo>
                <a:cubicBezTo>
                  <a:pt x="18167" y="8173"/>
                  <a:pt x="16768" y="5746"/>
                  <a:pt x="14497" y="4428"/>
                </a:cubicBezTo>
                <a:lnTo>
                  <a:pt x="16220" y="1458"/>
                </a:lnTo>
                <a:cubicBezTo>
                  <a:pt x="19550" y="3391"/>
                  <a:pt x="21600" y="6949"/>
                  <a:pt x="21600" y="10800"/>
                </a:cubicBezTo>
                <a:cubicBezTo>
                  <a:pt x="21600" y="11150"/>
                  <a:pt x="21582" y="11501"/>
                  <a:pt x="21548" y="11850"/>
                </a:cubicBezTo>
                <a:lnTo>
                  <a:pt x="24235" y="12113"/>
                </a:lnTo>
                <a:lnTo>
                  <a:pt x="19411" y="16079"/>
                </a:lnTo>
                <a:lnTo>
                  <a:pt x="15444" y="11254"/>
                </a:lnTo>
                <a:lnTo>
                  <a:pt x="18132" y="11516"/>
                </a:ln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50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>
              <a:rot lat="20999999" lon="1500000" rev="0"/>
            </a:camera>
            <a:lightRig rig="legacyHarsh3" dir="b"/>
          </a:scene3d>
          <a:sp3d extrusionH="290500" prstMaterial="legacyMetal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n-US" sz="180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 rot="5400000">
            <a:off x="5698332" y="1457061"/>
            <a:ext cx="2786063" cy="3343275"/>
          </a:xfrm>
          <a:custGeom>
            <a:avLst/>
            <a:gdLst>
              <a:gd name="G0" fmla="+- 0 0 0"/>
              <a:gd name="G1" fmla="+- -3863678 0 0"/>
              <a:gd name="G2" fmla="+- 0 0 -3863678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330 0 0"/>
              <a:gd name="G9" fmla="+- 0 0 -3863678"/>
              <a:gd name="G10" fmla="+- 733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733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7330 0"/>
              <a:gd name="G29" fmla="sin 733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863678"/>
              <a:gd name="G36" fmla="sin G34 -3863678"/>
              <a:gd name="G37" fmla="+/ -3863678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330 G39"/>
              <a:gd name="G43" fmla="sin 733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201 w 21600"/>
              <a:gd name="T5" fmla="*/ 5485 h 21600"/>
              <a:gd name="T6" fmla="*/ 15474 w 21600"/>
              <a:gd name="T7" fmla="*/ 3033 h 21600"/>
              <a:gd name="T8" fmla="*/ 17181 w 21600"/>
              <a:gd name="T9" fmla="*/ 7193 h 21600"/>
              <a:gd name="T10" fmla="*/ 24300 w 21600"/>
              <a:gd name="T11" fmla="*/ 10800 h 21600"/>
              <a:gd name="T12" fmla="*/ 19865 w 21600"/>
              <a:gd name="T13" fmla="*/ 15235 h 21600"/>
              <a:gd name="T14" fmla="*/ 1543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130" y="10800"/>
                </a:moveTo>
                <a:cubicBezTo>
                  <a:pt x="18130" y="8228"/>
                  <a:pt x="16782" y="5845"/>
                  <a:pt x="14580" y="4519"/>
                </a:cubicBezTo>
                <a:lnTo>
                  <a:pt x="16369" y="1546"/>
                </a:lnTo>
                <a:cubicBezTo>
                  <a:pt x="19615" y="3500"/>
                  <a:pt x="21599" y="7011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865" y="15235"/>
                </a:lnTo>
                <a:lnTo>
                  <a:pt x="15430" y="10800"/>
                </a:lnTo>
                <a:lnTo>
                  <a:pt x="18130" y="10800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lumMod val="50000"/>
                </a:schemeClr>
              </a:gs>
              <a:gs pos="50000">
                <a:schemeClr val="tx2"/>
              </a:gs>
              <a:gs pos="100000">
                <a:schemeClr val="hlink">
                  <a:gamma/>
                  <a:shade val="60392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>
              <a:rot lat="20999999" lon="1500000" rev="0"/>
            </a:camera>
            <a:lightRig rig="legacyHarsh3" dir="b"/>
          </a:scene3d>
          <a:sp3d extrusionH="290500" prstMaterial="legacyMetal">
            <a:bevelT w="13500" h="13500" prst="angle"/>
            <a:bevelB w="13500" h="13500" prst="angle"/>
            <a:extrusionClr>
              <a:schemeClr val="tx2">
                <a:lumMod val="75000"/>
              </a:schemeClr>
            </a:extrusionClr>
          </a:sp3d>
        </p:spPr>
        <p:txBody>
          <a:bodyPr wrap="none" anchor="ctr">
            <a:flatTx/>
          </a:bodyPr>
          <a:lstStyle/>
          <a:p>
            <a:endParaRPr lang="en-US" sz="180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gray">
          <a:xfrm>
            <a:off x="5419726" y="1735667"/>
            <a:ext cx="3343275" cy="2786063"/>
          </a:xfrm>
          <a:custGeom>
            <a:avLst/>
            <a:gdLst>
              <a:gd name="G0" fmla="+- -68763 0 0"/>
              <a:gd name="G1" fmla="+- -3981460 0 0"/>
              <a:gd name="G2" fmla="+- -68763 0 -3981460"/>
              <a:gd name="G3" fmla="+- 10800 0 0"/>
              <a:gd name="G4" fmla="+- 0 0 -6876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263 0 0"/>
              <a:gd name="G9" fmla="+- 0 0 -3981460"/>
              <a:gd name="G10" fmla="+- 7263 0 2700"/>
              <a:gd name="G11" fmla="cos G10 -68763"/>
              <a:gd name="G12" fmla="sin G10 -68763"/>
              <a:gd name="G13" fmla="cos 13500 -68763"/>
              <a:gd name="G14" fmla="sin 13500 -68763"/>
              <a:gd name="G15" fmla="+- G11 10800 0"/>
              <a:gd name="G16" fmla="+- G12 10800 0"/>
              <a:gd name="G17" fmla="+- G13 10800 0"/>
              <a:gd name="G18" fmla="+- G14 10800 0"/>
              <a:gd name="G19" fmla="*/ 7263 1 2"/>
              <a:gd name="G20" fmla="+- G19 5400 0"/>
              <a:gd name="G21" fmla="cos G20 -68763"/>
              <a:gd name="G22" fmla="sin G20 -68763"/>
              <a:gd name="G23" fmla="+- G21 10800 0"/>
              <a:gd name="G24" fmla="+- G12 G23 G22"/>
              <a:gd name="G25" fmla="+- G22 G23 G11"/>
              <a:gd name="G26" fmla="cos 10800 -68763"/>
              <a:gd name="G27" fmla="sin 10800 -68763"/>
              <a:gd name="G28" fmla="cos 7263 -68763"/>
              <a:gd name="G29" fmla="sin 7263 -6876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3981460"/>
              <a:gd name="G36" fmla="sin G34 -3981460"/>
              <a:gd name="G37" fmla="+/ -3981460 -6876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263 G39"/>
              <a:gd name="G43" fmla="sin 7263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067 w 21600"/>
              <a:gd name="T5" fmla="*/ 5253 h 21600"/>
              <a:gd name="T6" fmla="*/ 15212 w 21600"/>
              <a:gd name="T7" fmla="*/ 2919 h 21600"/>
              <a:gd name="T8" fmla="*/ 17032 w 21600"/>
              <a:gd name="T9" fmla="*/ 7070 h 21600"/>
              <a:gd name="T10" fmla="*/ 24297 w 21600"/>
              <a:gd name="T11" fmla="*/ 10552 h 21600"/>
              <a:gd name="T12" fmla="*/ 19912 w 21600"/>
              <a:gd name="T13" fmla="*/ 15102 h 21600"/>
              <a:gd name="T14" fmla="*/ 15362 w 21600"/>
              <a:gd name="T15" fmla="*/ 1071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061" y="10667"/>
                </a:moveTo>
                <a:cubicBezTo>
                  <a:pt x="18014" y="8086"/>
                  <a:pt x="16600" y="5724"/>
                  <a:pt x="14348" y="4462"/>
                </a:cubicBezTo>
                <a:lnTo>
                  <a:pt x="16076" y="1376"/>
                </a:lnTo>
                <a:cubicBezTo>
                  <a:pt x="19425" y="3252"/>
                  <a:pt x="21527" y="6764"/>
                  <a:pt x="21598" y="10602"/>
                </a:cubicBezTo>
                <a:lnTo>
                  <a:pt x="24297" y="10552"/>
                </a:lnTo>
                <a:lnTo>
                  <a:pt x="19912" y="15102"/>
                </a:lnTo>
                <a:lnTo>
                  <a:pt x="15362" y="10716"/>
                </a:lnTo>
                <a:lnTo>
                  <a:pt x="18061" y="10667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6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60392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>
              <a:rot lat="20999999" lon="1500000" rev="0"/>
            </a:camera>
            <a:lightRig rig="legacyHarsh3" dir="b"/>
          </a:scene3d>
          <a:sp3d extrusionH="290500" prstMaterial="legacyMetal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en-US" sz="180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6376988" y="2921000"/>
            <a:ext cx="14795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80808"/>
                </a:solidFill>
                <a:cs typeface="Arial" charset="0"/>
              </a:rPr>
              <a:t>Description of the contents</a:t>
            </a:r>
          </a:p>
        </p:txBody>
      </p:sp>
      <p:pic>
        <p:nvPicPr>
          <p:cNvPr id="12" name="Picture 10" descr="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312739" y="2334949"/>
            <a:ext cx="5800725" cy="801688"/>
          </a:xfrm>
          <a:prstGeom prst="rect">
            <a:avLst/>
          </a:prstGeom>
          <a:noFill/>
        </p:spPr>
      </p:pic>
      <p:pic>
        <p:nvPicPr>
          <p:cNvPr id="13" name="Picture 11" descr="1"/>
          <p:cNvPicPr>
            <a:picLocks noChangeAspect="1" noChangeArrowheads="1"/>
          </p:cNvPicPr>
          <p:nvPr/>
        </p:nvPicPr>
        <p:blipFill>
          <a:blip r:embed="rId2">
            <a:lum bright="-18000" contrast="18000"/>
          </a:blip>
          <a:srcRect/>
          <a:stretch>
            <a:fillRect/>
          </a:stretch>
        </p:blipFill>
        <p:spPr bwMode="auto">
          <a:xfrm>
            <a:off x="312739" y="4087813"/>
            <a:ext cx="5800725" cy="801688"/>
          </a:xfrm>
          <a:prstGeom prst="rect">
            <a:avLst/>
          </a:prstGeom>
          <a:noFill/>
        </p:spPr>
      </p:pic>
      <p:sp>
        <p:nvSpPr>
          <p:cNvPr id="14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1460500"/>
            <a:ext cx="4495800" cy="381000"/>
          </a:xfrm>
        </p:spPr>
        <p:txBody>
          <a:bodyPr anchor="ctr">
            <a:normAutofit/>
          </a:bodyPr>
          <a:lstStyle>
            <a:lvl1pPr>
              <a:defRPr sz="1800" b="1">
                <a:solidFill>
                  <a:srgbClr val="5A5A5A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1841500"/>
            <a:ext cx="4495800" cy="381000"/>
          </a:xfrm>
        </p:spPr>
        <p:txBody>
          <a:bodyPr anchor="ctr">
            <a:normAutofit/>
          </a:bodyPr>
          <a:lstStyle>
            <a:lvl1pPr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2349500"/>
            <a:ext cx="4495800" cy="381000"/>
          </a:xfrm>
        </p:spPr>
        <p:txBody>
          <a:bodyPr anchor="ctr">
            <a:normAutofit/>
          </a:bodyPr>
          <a:lstStyle>
            <a:lvl1pPr>
              <a:defRPr sz="1800" b="1">
                <a:solidFill>
                  <a:srgbClr val="006276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2730500"/>
            <a:ext cx="4495800" cy="381000"/>
          </a:xfrm>
        </p:spPr>
        <p:txBody>
          <a:bodyPr anchor="ctr">
            <a:normAutofit/>
          </a:bodyPr>
          <a:lstStyle>
            <a:lvl1pPr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3175000"/>
            <a:ext cx="4495800" cy="381000"/>
          </a:xfrm>
        </p:spPr>
        <p:txBody>
          <a:bodyPr anchor="ctr">
            <a:normAutofit/>
          </a:bodyPr>
          <a:lstStyle>
            <a:lvl1pPr>
              <a:defRPr sz="1800" b="1">
                <a:solidFill>
                  <a:srgbClr val="00539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556000"/>
            <a:ext cx="4495800" cy="381000"/>
          </a:xfrm>
        </p:spPr>
        <p:txBody>
          <a:bodyPr anchor="ctr">
            <a:normAutofit/>
          </a:bodyPr>
          <a:lstStyle>
            <a:lvl1pPr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609600" y="4127500"/>
            <a:ext cx="4495800" cy="381000"/>
          </a:xfrm>
        </p:spPr>
        <p:txBody>
          <a:bodyPr anchor="ctr">
            <a:normAutofit/>
          </a:bodyPr>
          <a:lstStyle>
            <a:lvl1pPr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4508500"/>
            <a:ext cx="4495800" cy="381000"/>
          </a:xfrm>
        </p:spPr>
        <p:txBody>
          <a:bodyPr anchor="ctr">
            <a:normAutofit/>
          </a:bodyPr>
          <a:lstStyle>
            <a:lvl1pPr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425718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slideLayout" Target="../slideLayouts/slideLayout81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slideLayout" Target="../slideLayouts/slideLayout79.xml"/><Relationship Id="rId45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4" Type="http://schemas.openxmlformats.org/officeDocument/2006/relationships/slideLayout" Target="../slideLayouts/slideLayout8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slideLayout" Target="../slideLayouts/slideLayout82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59.xml"/><Relationship Id="rId41" Type="http://schemas.openxmlformats.org/officeDocument/2006/relationships/slideLayout" Target="../slideLayouts/slideLayout80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DD14FA-723F-8048-ABE3-B7E69C475A4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104" y="349250"/>
            <a:ext cx="6248400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484" y="5410730"/>
            <a:ext cx="42511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EE92CA4-6AC8-4156-BBD6-8F9011D7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378199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2023| 06 |  IAC01 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Syntegra Change Architects Ltd 2023 . All rights reserved, also regarding any disposal, exploitation, reproduction, editing, distribution, including in the event of applications for property rights.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DD5204D-79FD-2941-79AE-D6D102056CFA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726242"/>
            <a:ext cx="1005944" cy="6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5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4056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4059" r:id="rId17"/>
    <p:sldLayoutId id="2147483677" r:id="rId18"/>
    <p:sldLayoutId id="2147484057" r:id="rId19"/>
    <p:sldLayoutId id="2147483678" r:id="rId20"/>
    <p:sldLayoutId id="2147483679" r:id="rId21"/>
    <p:sldLayoutId id="2147483688" r:id="rId22"/>
    <p:sldLayoutId id="2147484042" r:id="rId23"/>
    <p:sldLayoutId id="2147484043" r:id="rId24"/>
    <p:sldLayoutId id="2147484044" r:id="rId25"/>
    <p:sldLayoutId id="2147484045" r:id="rId26"/>
    <p:sldLayoutId id="2147484046" r:id="rId27"/>
    <p:sldLayoutId id="2147484047" r:id="rId28"/>
    <p:sldLayoutId id="2147484060" r:id="rId29"/>
    <p:sldLayoutId id="2147484049" r:id="rId30"/>
    <p:sldLayoutId id="2147484050" r:id="rId31"/>
    <p:sldLayoutId id="2147484053" r:id="rId32"/>
    <p:sldLayoutId id="2147484054" r:id="rId33"/>
    <p:sldLayoutId id="2147484055" r:id="rId34"/>
    <p:sldLayoutId id="2147484041" r:id="rId35"/>
    <p:sldLayoutId id="2147484058" r:id="rId36"/>
    <p:sldLayoutId id="2147484061" r:id="rId37"/>
    <p:sldLayoutId id="2147484062" r:id="rId38"/>
    <p:sldLayoutId id="2147484128" r:id="rId3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F5A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99A67"/>
        </a:buClr>
        <a:buSzPct val="70000"/>
        <a:buFont typeface="Wingdings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99A67"/>
        </a:buClr>
        <a:buSzPct val="70000"/>
        <a:buFont typeface="Wingdings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99A67"/>
        </a:buClr>
        <a:buSzPct val="70000"/>
        <a:buFont typeface="Wingdings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99A67"/>
        </a:buClr>
        <a:buSzPct val="70000"/>
        <a:buFont typeface="Wingdings" pitchFamily="2" charset="2"/>
        <a:buChar char="è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99A67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DD14FA-723F-8048-ABE3-B7E69C475A42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104" y="349250"/>
            <a:ext cx="6248400" cy="44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143000"/>
            <a:ext cx="8839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484" y="5410730"/>
            <a:ext cx="42511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EE92CA4-6AC8-4156-BBD6-8F9011D7D46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59" y="5378199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2023| 04|  TTSEC</a:t>
            </a:r>
            <a:r>
              <a:rPr lang="en-US" sz="9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© Syntegra -360 Ltd 2023. All rights reserved, also regarding any disposal, exploitation, reproduction, editing, distribution, including in the event of applications for property rights.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C1D19CD-025F-10E9-AF57-2D87FB72AD3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2" y="4873724"/>
            <a:ext cx="963216" cy="4575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0F30B7-23A8-903D-9546-6389F6D8D400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D0ABFF3-0262-FD45-668F-291FECE43113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726242"/>
            <a:ext cx="1005944" cy="6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  <p:sldLayoutId id="2147484082" r:id="rId18"/>
    <p:sldLayoutId id="2147484083" r:id="rId19"/>
    <p:sldLayoutId id="2147484084" r:id="rId20"/>
    <p:sldLayoutId id="2147484085" r:id="rId21"/>
    <p:sldLayoutId id="2147484086" r:id="rId22"/>
    <p:sldLayoutId id="2147484087" r:id="rId23"/>
    <p:sldLayoutId id="2147484088" r:id="rId24"/>
    <p:sldLayoutId id="2147484089" r:id="rId25"/>
    <p:sldLayoutId id="2147484090" r:id="rId26"/>
    <p:sldLayoutId id="2147484091" r:id="rId27"/>
    <p:sldLayoutId id="2147484092" r:id="rId28"/>
    <p:sldLayoutId id="2147484093" r:id="rId29"/>
    <p:sldLayoutId id="2147484094" r:id="rId30"/>
    <p:sldLayoutId id="2147484095" r:id="rId31"/>
    <p:sldLayoutId id="2147484096" r:id="rId32"/>
    <p:sldLayoutId id="2147484097" r:id="rId33"/>
    <p:sldLayoutId id="2147484098" r:id="rId34"/>
    <p:sldLayoutId id="2147484099" r:id="rId35"/>
    <p:sldLayoutId id="2147484100" r:id="rId36"/>
    <p:sldLayoutId id="2147484114" r:id="rId37"/>
    <p:sldLayoutId id="2147484115" r:id="rId38"/>
    <p:sldLayoutId id="2147484116" r:id="rId39"/>
    <p:sldLayoutId id="2147484119" r:id="rId40"/>
    <p:sldLayoutId id="2147484120" r:id="rId41"/>
    <p:sldLayoutId id="2147484123" r:id="rId42"/>
    <p:sldLayoutId id="2147484124" r:id="rId43"/>
    <p:sldLayoutId id="2147484126" r:id="rId44"/>
    <p:sldLayoutId id="2147484127" r:id="rId4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F5A9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99A67"/>
        </a:buClr>
        <a:buSzPct val="70000"/>
        <a:buFont typeface="Wingdings" pitchFamily="2" charset="2"/>
        <a:buChar char="è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99A67"/>
        </a:buClr>
        <a:buSzPct val="70000"/>
        <a:buFont typeface="Wingdings" pitchFamily="2" charset="2"/>
        <a:buChar char="è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99A67"/>
        </a:buClr>
        <a:buSzPct val="70000"/>
        <a:buFont typeface="Wingdings" pitchFamily="2" charset="2"/>
        <a:buChar char="è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599A67"/>
        </a:buClr>
        <a:buSzPct val="70000"/>
        <a:buFont typeface="Wingdings" pitchFamily="2" charset="2"/>
        <a:buChar char="è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599A67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nelle@iac-caribbean.com" TargetMode="External"/><Relationship Id="rId2" Type="http://schemas.openxmlformats.org/officeDocument/2006/relationships/hyperlink" Target="mailto:musa.ibrahim@tatil.co.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xel.kravatzky@syntegra-360.com" TargetMode="External"/><Relationship Id="rId5" Type="http://schemas.openxmlformats.org/officeDocument/2006/relationships/hyperlink" Target="mailto:stephent@iadb.org" TargetMode="External"/><Relationship Id="rId4" Type="http://schemas.openxmlformats.org/officeDocument/2006/relationships/hyperlink" Target="mailto:butch.bacani@un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semotion.com/meet/axel-kravatzky/meeting" TargetMode="External"/><Relationship Id="rId2" Type="http://schemas.openxmlformats.org/officeDocument/2006/relationships/hyperlink" Target="mailto:axel.kravatzky@Syntegra-360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www.unepfi.org/psi/wp-content/uploads/2012/06/PSI-document.pdf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epfi.org/psi/wp-content/uploads/2012/06/PSI-documen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pfi.org/net-zero-insurance/" TargetMode="External"/><Relationship Id="rId13" Type="http://schemas.openxmlformats.org/officeDocument/2006/relationships/image" Target="../media/image29.png"/><Relationship Id="rId18" Type="http://schemas.openxmlformats.org/officeDocument/2006/relationships/hyperlink" Target="https://www.fsb-tcfd.org/" TargetMode="External"/><Relationship Id="rId3" Type="http://schemas.openxmlformats.org/officeDocument/2006/relationships/image" Target="../media/image24.png"/><Relationship Id="rId21" Type="http://schemas.openxmlformats.org/officeDocument/2006/relationships/image" Target="../media/image33.png"/><Relationship Id="rId7" Type="http://schemas.openxmlformats.org/officeDocument/2006/relationships/image" Target="../media/image26.png"/><Relationship Id="rId12" Type="http://schemas.openxmlformats.org/officeDocument/2006/relationships/hyperlink" Target="https://carbonaccountingfinancials.com/" TargetMode="External"/><Relationship Id="rId17" Type="http://schemas.openxmlformats.org/officeDocument/2006/relationships/image" Target="../media/image31.png"/><Relationship Id="rId2" Type="http://schemas.openxmlformats.org/officeDocument/2006/relationships/hyperlink" Target="https://www.unepfi.org/psi/" TargetMode="External"/><Relationship Id="rId16" Type="http://schemas.openxmlformats.org/officeDocument/2006/relationships/hyperlink" Target="https://v20sif.org/" TargetMode="External"/><Relationship Id="rId20" Type="http://schemas.openxmlformats.org/officeDocument/2006/relationships/hyperlink" Target="https://framework.tnfd.glob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epfi.org/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23" Type="http://schemas.openxmlformats.org/officeDocument/2006/relationships/image" Target="../media/image34.png"/><Relationship Id="rId10" Type="http://schemas.openxmlformats.org/officeDocument/2006/relationships/hyperlink" Target="https://www.unepfi.org/net-zero-alliance/" TargetMode="External"/><Relationship Id="rId19" Type="http://schemas.openxmlformats.org/officeDocument/2006/relationships/image" Target="../media/image32.png"/><Relationship Id="rId4" Type="http://schemas.openxmlformats.org/officeDocument/2006/relationships/hyperlink" Target="https://www.gfanzero.com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s://sciencebasedtargets.org/" TargetMode="External"/><Relationship Id="rId22" Type="http://schemas.openxmlformats.org/officeDocument/2006/relationships/hyperlink" Target="https://www.ifrs.org/groups/international-sustainability-standards-board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actiontracker.org/global/temperatures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epositorio.cepal.org/bitstream/handle/11362/48824/S2300096_en.pdf?sequence=5&amp;isAllowed=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438400" y="4081636"/>
            <a:ext cx="6705600" cy="1633364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Caribbean Insurance Conference (CIC) 2023, Montego Bay, Jamaica, 5 June 2023</a:t>
            </a:r>
          </a:p>
          <a:p>
            <a:endParaRPr lang="en-US" sz="1600" dirty="0"/>
          </a:p>
          <a:p>
            <a:r>
              <a:rPr lang="en-US" sz="1600" dirty="0"/>
              <a:t>IAC in proposed collaboration with UN PSI, IDB-Invest, Syntegra-360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Project lead: Dr Axel </a:t>
            </a:r>
            <a:r>
              <a:rPr lang="en-US" sz="1600" dirty="0" err="1"/>
              <a:t>Kravatzky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422ED-6D2F-4F8A-9DA4-1BC723ED8AD2}" type="slidenum">
              <a:rPr lang="en-GB" smtClean="0"/>
              <a:pPr/>
              <a:t>1</a:t>
            </a:fld>
            <a:endParaRPr lang="en-GB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600" b="1" dirty="0"/>
              <a:t>Caribbean Sustainable Insurance Roadmap (CSIR)</a:t>
            </a:r>
            <a:endParaRPr lang="en-US" sz="1900" b="1" dirty="0"/>
          </a:p>
        </p:txBody>
      </p:sp>
      <p:pic>
        <p:nvPicPr>
          <p:cNvPr id="11" name="Picture Placeholder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75" y="-12076"/>
            <a:ext cx="9144000" cy="295186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E828D66-0E32-9F30-2F9A-77F76C701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6" y="-12075"/>
            <a:ext cx="3400028" cy="9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EP FI Principles for Sustainable Insurance">
            <a:extLst>
              <a:ext uri="{FF2B5EF4-FFF2-40B4-BE49-F238E27FC236}">
                <a16:creationId xmlns:a16="http://schemas.microsoft.com/office/drawing/2014/main" id="{8734515F-3575-66D5-08EA-88870F347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236" y="-12075"/>
            <a:ext cx="2540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0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16BC-F059-5260-4BE7-F3CEB186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Pillar 3: Responsible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71B0E-1E0B-489A-6F17-9F2E72B04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0"/>
            <a:ext cx="4791740" cy="4191000"/>
          </a:xfrm>
        </p:spPr>
        <p:txBody>
          <a:bodyPr>
            <a:normAutofit fontScale="92500"/>
          </a:bodyPr>
          <a:lstStyle/>
          <a:p>
            <a:r>
              <a:rPr lang="en-TT" dirty="0"/>
              <a:t>PSI Principle 1: We will embed in our decision-making environmental, social and governance issues relevant to our insurance business</a:t>
            </a:r>
          </a:p>
          <a:p>
            <a:endParaRPr lang="en-TT" dirty="0"/>
          </a:p>
          <a:p>
            <a:pPr marL="0" indent="0">
              <a:buNone/>
            </a:pPr>
            <a:r>
              <a:rPr lang="en-TT" b="1" dirty="0"/>
              <a:t>Investment Management</a:t>
            </a:r>
          </a:p>
          <a:p>
            <a:r>
              <a:rPr lang="en-TT" dirty="0"/>
              <a:t>Integrate ESG issues into investment decision-making and ownership practices (e.g. by implementing the Principles for Responsible Investment)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D075B-9A3D-F2E0-DCFA-E803033B4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10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578CB2-8728-5330-8FDD-0B3FF9A2BA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EDA61B-890C-5F09-6182-3208685D9D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90E7B-FD4A-AD2B-4855-32B0E1511C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339" y="762000"/>
            <a:ext cx="3282282" cy="46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3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B983-8BF5-4CC2-4C56-5CF11F0FE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Governance of the project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3CD7F-742B-62A3-4A14-2FE3E816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11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C944E72-D1EB-60DA-F11F-46D8CAB5BC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Caribbean Sustainable Insurance Roadmap (CSIR)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981139-BE82-FDA3-D3E9-BFFEF05AF5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A20BDAE-55C1-439F-51BC-0176C0AA7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3176778"/>
            <a:ext cx="870079" cy="492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Syntegra &amp; Partner Resources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8C5B7436-B190-AAC5-05F2-9E0A3F1E0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4981" y="1702293"/>
            <a:ext cx="2108680" cy="1135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Individual with highest line authority over SIR process;</a:t>
            </a: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Primary influencer of values and culture;</a:t>
            </a: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Sets parameters, allocates resources, and has veto power over decisions;</a:t>
            </a: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Keeps SIR process aligned to overall organizational strategy</a:t>
            </a:r>
          </a:p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33B4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0FC7E981-926C-379E-8296-C4CD0221F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141" y="2903471"/>
            <a:ext cx="2173658" cy="15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Group of leaders or key stakeholders across key functional areas with delegated authority to shape both the desired outcomes and the change process;</a:t>
            </a:r>
          </a:p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Responsible for supporting and modeling the desired outcomes of the change process in terms of mindset and behaviors; Actively involved in directing and guiding communication and course correcting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C6122C76-B617-9239-4464-BCC16616D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565" y="4038712"/>
            <a:ext cx="2466435" cy="16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0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Times New Roman" pitchFamily="18" charset="0"/>
              </a:rPr>
              <a:t>CSIR Consultants</a:t>
            </a:r>
          </a:p>
          <a:p>
            <a:pPr marL="128588" marR="0" lvl="0" indent="-128588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Times New Roman" pitchFamily="18" charset="0"/>
              </a:rPr>
              <a:t>Knowledge and execution partner</a:t>
            </a:r>
          </a:p>
          <a:p>
            <a:pPr marL="128588" marR="0" lvl="0" indent="-128588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Times New Roman" pitchFamily="18" charset="0"/>
              </a:rPr>
              <a:t>Educate on change &amp; strategies for how to proceed;</a:t>
            </a:r>
          </a:p>
          <a:p>
            <a:pPr marL="128588" marR="0" lvl="0" indent="-128588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Times New Roman" pitchFamily="18" charset="0"/>
              </a:rPr>
              <a:t>Helps plan change strategy and major events, communications, training sessions and meetings;</a:t>
            </a:r>
          </a:p>
          <a:p>
            <a:pPr marL="128588" marR="0" lvl="0" indent="-128588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US" sz="8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Times New Roman" pitchFamily="18" charset="0"/>
              </a:rPr>
              <a:t>Assesses progress, problems, concerns, political and cultural issues;</a:t>
            </a:r>
          </a:p>
          <a:p>
            <a:pPr marL="128588" marR="0" lvl="0" indent="-128588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8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Times New Roman" pitchFamily="18" charset="0"/>
              </a:rPr>
              <a:t>Coaches, provides feedback, and acts as a sounding board for sponsor and CSIR leader.</a:t>
            </a:r>
            <a:endParaRPr kumimoji="0" lang="en-GB" sz="8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916F827-44C3-946A-D461-086509FAC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475" y="1320546"/>
            <a:ext cx="2270482" cy="2348842"/>
          </a:xfrm>
          <a:prstGeom prst="ellipse">
            <a:avLst/>
          </a:prstGeom>
          <a:noFill/>
          <a:ln w="9525">
            <a:solidFill>
              <a:srgbClr val="ED7D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ED74287-3E3E-3821-6DF1-A9C342B85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6279" y="3141472"/>
            <a:ext cx="2343058" cy="2573932"/>
          </a:xfrm>
          <a:prstGeom prst="ellipse">
            <a:avLst/>
          </a:prstGeom>
          <a:noFill/>
          <a:ln w="9525">
            <a:solidFill>
              <a:srgbClr val="ED7D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6188465-FED4-D202-022F-0C57F6C91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12" y="2503431"/>
            <a:ext cx="3697118" cy="1925007"/>
          </a:xfrm>
          <a:prstGeom prst="ellipse">
            <a:avLst/>
          </a:prstGeom>
          <a:noFill/>
          <a:ln w="9525">
            <a:solidFill>
              <a:srgbClr val="ED7D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55A933-AC1D-D9CC-5A62-2939B828B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525" y="2451493"/>
            <a:ext cx="3879342" cy="1882178"/>
          </a:xfrm>
          <a:prstGeom prst="ellipse">
            <a:avLst/>
          </a:prstGeom>
          <a:noFill/>
          <a:ln w="9525">
            <a:solidFill>
              <a:srgbClr val="ED7D3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85B82A12-E051-F1AE-A46E-3A350B025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6417" y="3472098"/>
            <a:ext cx="2721147" cy="1298291"/>
          </a:xfrm>
          <a:prstGeom prst="line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8A9F8FA9-51AC-74AC-9078-3C55B9867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1759" y="4552684"/>
            <a:ext cx="1964491" cy="842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Cross functional representatives, sub-project / process leaders and/or specially-skilled individuals who assist the SIR leader in the day-to-day activities of facilitating the SIR strategy.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333B4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EBF6A930-ECE0-78AE-05EC-C3A182D8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458" y="2821873"/>
            <a:ext cx="2220967" cy="15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457200" algn="l"/>
              </a:tabLst>
              <a:defRPr sz="900">
                <a:solidFill>
                  <a:srgbClr val="000000"/>
                </a:solidFill>
                <a:cs typeface="Times New Roman" pitchFamily="18" charset="0"/>
              </a:defRPr>
            </a:lvl1pPr>
            <a:lvl2pPr>
              <a:tabLst>
                <a:tab pos="457200" algn="l"/>
              </a:tabLst>
              <a:defRPr>
                <a:latin typeface="Arial" charset="0"/>
                <a:cs typeface="Arial" charset="0"/>
              </a:defRPr>
            </a:lvl2pPr>
            <a:lvl3pPr>
              <a:tabLst>
                <a:tab pos="457200" algn="l"/>
              </a:tabLst>
              <a:defRPr>
                <a:latin typeface="Arial" charset="0"/>
                <a:cs typeface="Arial" charset="0"/>
              </a:defRPr>
            </a:lvl3pPr>
            <a:lvl4pPr>
              <a:tabLst>
                <a:tab pos="457200" algn="l"/>
              </a:tabLst>
              <a:defRPr>
                <a:latin typeface="Arial" charset="0"/>
                <a:cs typeface="Arial" charset="0"/>
              </a:defRPr>
            </a:lvl4pPr>
            <a:lvl5pPr>
              <a:tabLst>
                <a:tab pos="457200" algn="l"/>
              </a:tabLst>
              <a:defRPr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latin typeface="Arial" charset="0"/>
                <a:cs typeface="Arial" charset="0"/>
              </a:defRPr>
            </a:lvl9pPr>
          </a:lstStyle>
          <a:p>
            <a:pPr marL="171450" marR="0" lvl="0" indent="-112713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Person delegated the authority by the sponsor to lead the CSIR process;</a:t>
            </a:r>
          </a:p>
          <a:p>
            <a:pPr marL="171450" marR="0" lvl="0" indent="-112713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Facilitates the process of defining, planning and course correcting the change strategy and process in collaboration with change consultants;</a:t>
            </a:r>
          </a:p>
          <a:p>
            <a:pPr marL="171450" marR="0" lvl="0" indent="-112713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Clarifies scope, outcomes, pace, conditions for success, constraints and infrastructure;</a:t>
            </a:r>
          </a:p>
          <a:p>
            <a:pPr marL="171450" marR="0" lvl="0" indent="-112713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Oversees communication, information generation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333B46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A1E9671E-E204-B417-6DF7-CA2E98202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418" y="777286"/>
            <a:ext cx="2303478" cy="132925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0" cmpd="thickThin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  <p:txBody>
          <a:bodyPr/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Times New Roman" pitchFamily="18" charset="0"/>
              </a:rPr>
              <a:t>Steering Committee</a:t>
            </a:r>
          </a:p>
          <a:p>
            <a:pPr marL="128588" marR="0" lvl="0" indent="-12858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Arial" charset="0"/>
              </a:rPr>
              <a:t>Sets overall scope/focus, timing. 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Arial" charset="0"/>
              </a:rPr>
              <a:t>Goals and metrics 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Arial" charset="0"/>
              </a:rPr>
              <a:t>Provides needed resources and authority 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Arial" charset="0"/>
              </a:rPr>
              <a:t>Eliminates barriers to success 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Arial" charset="0"/>
              </a:rPr>
              <a:t>Ensures integration with other parts of organization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128588" marR="0" lvl="0" indent="-128588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kumimoji="0" lang="en-GB" sz="8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uLnTx/>
                <a:uFillTx/>
                <a:latin typeface="Arial" charset="0"/>
                <a:ea typeface="+mn-ea"/>
                <a:cs typeface="Arial" charset="0"/>
              </a:rPr>
              <a:t>Attends significant sessions</a:t>
            </a:r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C138EA-A33C-FED9-AC31-37C823E88574}"/>
              </a:ext>
            </a:extLst>
          </p:cNvPr>
          <p:cNvSpPr txBox="1"/>
          <p:nvPr/>
        </p:nvSpPr>
        <p:spPr>
          <a:xfrm>
            <a:off x="224112" y="1093728"/>
            <a:ext cx="292042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 Allocation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Sponsor – TBC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Steering Committee – TBC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CSIR Leader – TBC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CSIR Leadership Team – TBC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CSIR Working Groups - TBC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AC4AB919-A1B3-1020-BBD6-6CFD41B56B50}"/>
              </a:ext>
            </a:extLst>
          </p:cNvPr>
          <p:cNvCxnSpPr>
            <a:cxnSpLocks/>
            <a:stCxn id="11" idx="7"/>
            <a:endCxn id="18" idx="1"/>
          </p:cNvCxnSpPr>
          <p:nvPr/>
        </p:nvCxnSpPr>
        <p:spPr>
          <a:xfrm rot="5400000" flipH="1" flipV="1">
            <a:off x="5591129" y="576238"/>
            <a:ext cx="222613" cy="1953965"/>
          </a:xfrm>
          <a:prstGeom prst="bentConnector4">
            <a:avLst>
              <a:gd name="adj1" fmla="val 102689"/>
              <a:gd name="adj2" fmla="val 58508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FBD77B3-C74F-87BE-DDD2-8AE989C77BAB}"/>
              </a:ext>
            </a:extLst>
          </p:cNvPr>
          <p:cNvSpPr txBox="1"/>
          <p:nvPr/>
        </p:nvSpPr>
        <p:spPr>
          <a:xfrm>
            <a:off x="2912835" y="4254995"/>
            <a:ext cx="18844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normalizeH="0" baseline="0" noProof="0" dirty="0">
                <a:solidFill>
                  <a:srgbClr val="ED7D3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CSIR Working Groups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4A8EC5-4A1D-B339-4EFE-1696C918D773}"/>
              </a:ext>
            </a:extLst>
          </p:cNvPr>
          <p:cNvSpPr txBox="1"/>
          <p:nvPr/>
        </p:nvSpPr>
        <p:spPr>
          <a:xfrm>
            <a:off x="5170809" y="2518060"/>
            <a:ext cx="11015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normalizeH="0" baseline="0" noProof="0" dirty="0">
                <a:solidFill>
                  <a:srgbClr val="ED7D3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CSIR Leader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7C05E1E5-EB75-49DE-8171-2335084BA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398" y="1367397"/>
            <a:ext cx="1209369" cy="28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1200" b="1" i="0" u="none" strike="noStrike" kern="1200" normalizeH="0" baseline="0" noProof="0">
                <a:solidFill>
                  <a:srgbClr val="ED7D31"/>
                </a:solidFill>
                <a:uLnTx/>
                <a:uFillTx/>
                <a:latin typeface="Arial" charset="0"/>
                <a:ea typeface="+mn-ea"/>
                <a:cs typeface="Times New Roman" pitchFamily="18" charset="0"/>
              </a:rPr>
              <a:t>Sponsor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55A87D-A567-AD31-E096-791E4FEDF7B2}"/>
              </a:ext>
            </a:extLst>
          </p:cNvPr>
          <p:cNvSpPr txBox="1"/>
          <p:nvPr/>
        </p:nvSpPr>
        <p:spPr>
          <a:xfrm>
            <a:off x="1072712" y="2645942"/>
            <a:ext cx="18322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1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defRPr>
            </a:lvl1pPr>
            <a:lvl2pPr>
              <a:tabLst>
                <a:tab pos="457200" algn="l"/>
              </a:tabLst>
              <a:defRPr>
                <a:latin typeface="Arial" charset="0"/>
                <a:cs typeface="Arial" charset="0"/>
              </a:defRPr>
            </a:lvl2pPr>
            <a:lvl3pPr>
              <a:tabLst>
                <a:tab pos="457200" algn="l"/>
              </a:tabLst>
              <a:defRPr>
                <a:latin typeface="Arial" charset="0"/>
                <a:cs typeface="Arial" charset="0"/>
              </a:defRPr>
            </a:lvl3pPr>
            <a:lvl4pPr>
              <a:tabLst>
                <a:tab pos="457200" algn="l"/>
              </a:tabLst>
              <a:defRPr>
                <a:latin typeface="Arial" charset="0"/>
                <a:cs typeface="Arial" charset="0"/>
              </a:defRPr>
            </a:lvl4pPr>
            <a:lvl5pPr>
              <a:tabLst>
                <a:tab pos="457200" algn="l"/>
              </a:tabLst>
              <a:defRPr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GB" sz="1200" i="0" u="none" strike="noStrike" kern="1200" normalizeH="0" baseline="0" noProof="0" dirty="0">
                <a:solidFill>
                  <a:srgbClr val="ED7D31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CSIR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1948545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3722-1F90-A619-25B9-69B23BB66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project contacts (thus far…)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421D5-1292-B4B9-9489-EEDE6A67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Musa Ibrahim, President IAC</a:t>
            </a:r>
          </a:p>
          <a:p>
            <a:pPr lvl="1"/>
            <a:r>
              <a:rPr lang="en-US" dirty="0">
                <a:hlinkClick r:id="rId2"/>
              </a:rPr>
              <a:t>musa.ibrahim@tatil.co.tt</a:t>
            </a:r>
            <a:br>
              <a:rPr lang="en-US" dirty="0"/>
            </a:br>
            <a:endParaRPr lang="en-US" dirty="0"/>
          </a:p>
          <a:p>
            <a:r>
              <a:rPr lang="en-US" dirty="0"/>
              <a:t>Janelle Thompson, CEO IAC</a:t>
            </a:r>
          </a:p>
          <a:p>
            <a:pPr lvl="1"/>
            <a:r>
              <a:rPr lang="en-US" dirty="0">
                <a:hlinkClick r:id="rId3"/>
              </a:rPr>
              <a:t>janelle@iac-caribbean.com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Butch </a:t>
            </a:r>
            <a:r>
              <a:rPr lang="en-US" dirty="0" err="1"/>
              <a:t>Bacani</a:t>
            </a:r>
            <a:r>
              <a:rPr lang="en-US" dirty="0"/>
              <a:t>, UN PSI</a:t>
            </a:r>
          </a:p>
          <a:p>
            <a:pPr lvl="1"/>
            <a:r>
              <a:rPr lang="en-US" dirty="0">
                <a:hlinkClick r:id="rId4"/>
              </a:rPr>
              <a:t>butch.bacani@un.org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Stephen Thomas, </a:t>
            </a:r>
            <a:r>
              <a:rPr lang="en-TT" b="0" i="0" dirty="0">
                <a:effectLst/>
                <a:latin typeface="-apple-system"/>
              </a:rPr>
              <a:t>Principal Officer - Financial Institutions at IDB Invest</a:t>
            </a:r>
            <a:endParaRPr lang="en-US" b="0" i="0" dirty="0">
              <a:effectLst/>
              <a:latin typeface="-apple-system"/>
            </a:endParaRPr>
          </a:p>
          <a:p>
            <a:pPr lvl="1"/>
            <a:r>
              <a:rPr lang="en-US" dirty="0">
                <a:hlinkClick r:id="rId5"/>
              </a:rPr>
              <a:t>stephent@iadb.org</a:t>
            </a:r>
            <a:br>
              <a:rPr lang="en-US" dirty="0"/>
            </a:br>
            <a:endParaRPr lang="en-US" dirty="0">
              <a:latin typeface="-apple-system"/>
            </a:endParaRPr>
          </a:p>
          <a:p>
            <a:r>
              <a:rPr lang="en-US" dirty="0">
                <a:latin typeface="-apple-system"/>
              </a:rPr>
              <a:t>Axel </a:t>
            </a:r>
            <a:r>
              <a:rPr lang="en-US" dirty="0" err="1">
                <a:latin typeface="-apple-system"/>
              </a:rPr>
              <a:t>Kravatzky</a:t>
            </a:r>
            <a:r>
              <a:rPr lang="en-US" dirty="0">
                <a:latin typeface="-apple-system"/>
              </a:rPr>
              <a:t>, Managing Partner, Syntegra-360</a:t>
            </a:r>
          </a:p>
          <a:p>
            <a:pPr lvl="1"/>
            <a:r>
              <a:rPr lang="en-US" dirty="0">
                <a:latin typeface="-apple-system"/>
                <a:hlinkClick r:id="rId6"/>
              </a:rPr>
              <a:t>Axel.kravatzky@syntegra-360.com</a:t>
            </a:r>
            <a:endParaRPr lang="en-US" dirty="0">
              <a:latin typeface="-apple-system"/>
            </a:endParaRPr>
          </a:p>
          <a:p>
            <a:pPr lvl="1"/>
            <a:endParaRPr lang="en-US" dirty="0">
              <a:latin typeface="-apple-system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69A2B-DC10-8143-DE25-A70682F1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12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2DA5BC-459E-4AA7-578E-D4B2D706E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Contact Musa, Janelle, or Axel if you want to engage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C7379F-17D7-63E5-DBCA-C36A6633C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9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C4EB-B5E4-7F4F-A3C3-3AF414947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CFC88-C1E8-B040-970B-EF42524D6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Dr Axel </a:t>
            </a:r>
            <a:r>
              <a:rPr lang="en-US" dirty="0" err="1"/>
              <a:t>Kravatzky</a:t>
            </a:r>
            <a:br>
              <a:rPr lang="en-US" dirty="0"/>
            </a:br>
            <a:r>
              <a:rPr lang="en-US" dirty="0"/>
              <a:t>Managing Partner</a:t>
            </a:r>
            <a:br>
              <a:rPr lang="en-US" dirty="0"/>
            </a:br>
            <a:r>
              <a:rPr lang="en-US" dirty="0">
                <a:hlinkClick r:id="rId2"/>
              </a:rPr>
              <a:t>axel.kravatzky@Syntegra-360.com</a:t>
            </a:r>
            <a:br>
              <a:rPr lang="en-US" dirty="0"/>
            </a:br>
            <a:r>
              <a:rPr lang="en-US" dirty="0"/>
              <a:t>+1-868-684-9710 WhatsApp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Book a meeting: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</a:t>
            </a:r>
            <a:r>
              <a:rPr lang="en-US" sz="2000" dirty="0" err="1">
                <a:hlinkClick r:id="rId3"/>
              </a:rPr>
              <a:t>usemotion.com</a:t>
            </a:r>
            <a:r>
              <a:rPr lang="en-US" sz="2000" dirty="0">
                <a:hlinkClick r:id="rId3"/>
              </a:rPr>
              <a:t>/meet/axel-</a:t>
            </a:r>
            <a:r>
              <a:rPr lang="en-US" sz="2000" dirty="0" err="1">
                <a:hlinkClick r:id="rId3"/>
              </a:rPr>
              <a:t>kravatzky</a:t>
            </a:r>
            <a:r>
              <a:rPr lang="en-US" sz="2000" dirty="0">
                <a:hlinkClick r:id="rId3"/>
              </a:rPr>
              <a:t>/meeting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F3875-739D-2E4E-9B1F-C34AAA0D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13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67DE0-DC98-E545-94BF-DA31EB9FC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695AD0-0DA0-AE43-8F90-B6EDC8ADD1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8" name="Picture 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430EABD8-E4A2-7BC6-D30A-44ED506EA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6672"/>
            <a:ext cx="207985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9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22B484-E599-1C47-B588-DB0AB841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/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9E8269-7838-CE4A-B7B8-38BFBEACA3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Dr Axel </a:t>
            </a:r>
            <a:r>
              <a:rPr lang="en-US" dirty="0" err="1"/>
              <a:t>Kravatzky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AF7FD-E173-454C-80A3-8AAC162550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18550" y="5410200"/>
            <a:ext cx="425450" cy="304800"/>
          </a:xfrm>
        </p:spPr>
        <p:txBody>
          <a:bodyPr/>
          <a:lstStyle/>
          <a:p>
            <a:fld id="{A3D960F5-6298-4E6F-A30D-943DF46567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DA32DC-7535-BC4C-A257-A466152D8D7D}"/>
              </a:ext>
            </a:extLst>
          </p:cNvPr>
          <p:cNvSpPr txBox="1"/>
          <p:nvPr/>
        </p:nvSpPr>
        <p:spPr>
          <a:xfrm>
            <a:off x="76200" y="3467100"/>
            <a:ext cx="2417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www.Syntegra-360.com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65C85-C0CC-4648-87EB-E685C848B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11" y="4229100"/>
            <a:ext cx="10287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CFD3-D01D-590E-CBC8-686B8765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COP21 in Paris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17EA1-22D2-FCC8-5DFF-C37340C2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730" y="1104383"/>
            <a:ext cx="3707312" cy="4191000"/>
          </a:xfrm>
        </p:spPr>
        <p:txBody>
          <a:bodyPr/>
          <a:lstStyle/>
          <a:p>
            <a:r>
              <a:rPr lang="en-US" dirty="0"/>
              <a:t>At CIC 2022 we heard from Dr James Fletcher how the Caribbean Delegation lead and insisted on 1.5C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D7781-ADB5-3E7F-B0BE-C3C1BAD4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24471E-2256-E180-6212-AD6D6359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29C33-6D92-52F1-6C80-C4C1B4ED17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2989D-D4DA-3C58-2903-22921A3DC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4" y="776550"/>
            <a:ext cx="4634180" cy="46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9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t="1" r="11225" b="-7487"/>
          <a:stretch/>
        </p:blipFill>
        <p:spPr>
          <a:xfrm>
            <a:off x="424416" y="1287373"/>
            <a:ext cx="3122194" cy="38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4">
            <a:alphaModFix/>
          </a:blip>
          <a:srcRect r="12778"/>
          <a:stretch/>
        </p:blipFill>
        <p:spPr>
          <a:xfrm>
            <a:off x="4349923" y="1367312"/>
            <a:ext cx="2813502" cy="300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8AA976-960E-5AA7-FFB7-36DC1701FA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43" t="37869" r="22367" b="16726"/>
          <a:stretch/>
        </p:blipFill>
        <p:spPr bwMode="auto">
          <a:xfrm>
            <a:off x="337938" y="1667450"/>
            <a:ext cx="8023970" cy="3729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1583EDD-C1D3-66C8-4788-FFD8D43F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8" y="268931"/>
            <a:ext cx="6601203" cy="444500"/>
          </a:xfrm>
        </p:spPr>
        <p:txBody>
          <a:bodyPr>
            <a:noAutofit/>
          </a:bodyPr>
          <a:lstStyle/>
          <a:p>
            <a:r>
              <a:rPr lang="en-US" sz="2000" dirty="0"/>
              <a:t>UK &amp; Caribbean are leading global effort – </a:t>
            </a:r>
            <a:br>
              <a:rPr lang="en-US" sz="2000" dirty="0"/>
            </a:br>
            <a:r>
              <a:rPr lang="en-US" sz="2000" b="1" dirty="0">
                <a:solidFill>
                  <a:srgbClr val="FF0000"/>
                </a:solidFill>
              </a:rPr>
              <a:t>Integrated Governance for Sustainable Development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76BB38-F228-9BBB-C9E5-D5DB9EA7E6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6008" y="819804"/>
            <a:ext cx="8806062" cy="3175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ISO/TC309 Governance of organizations</a:t>
            </a:r>
          </a:p>
        </p:txBody>
      </p:sp>
      <p:pic>
        <p:nvPicPr>
          <p:cNvPr id="5" name="Picture 18" descr="Logo ISO">
            <a:extLst>
              <a:ext uri="{FF2B5EF4-FFF2-40B4-BE49-F238E27FC236}">
                <a16:creationId xmlns:a16="http://schemas.microsoft.com/office/drawing/2014/main" id="{BFD7700B-469A-43BF-AECD-56C5F828AB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7938" y="4734454"/>
            <a:ext cx="491726" cy="66212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4A3C135-77F1-284B-91CD-9AE60DCC0EF6}"/>
              </a:ext>
            </a:extLst>
          </p:cNvPr>
          <p:cNvSpPr/>
          <p:nvPr/>
        </p:nvSpPr>
        <p:spPr>
          <a:xfrm rot="19564052">
            <a:off x="1690294" y="2635238"/>
            <a:ext cx="2753832" cy="721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4CAA86-BE12-0D61-F0C0-CE05DADB5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8" y="3455785"/>
            <a:ext cx="6439642" cy="533135"/>
          </a:xfrm>
        </p:spPr>
        <p:txBody>
          <a:bodyPr>
            <a:noAutofit/>
          </a:bodyPr>
          <a:lstStyle/>
          <a:p>
            <a:r>
              <a:rPr lang="en-US" sz="2400" b="1" dirty="0"/>
              <a:t>Caribbean Sustainable Insurance Roadmap (CSIR)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BA035-45DF-F21E-E25A-29501812E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4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09A308-0FD2-6220-131E-A2800433582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7C8F03A-D440-4AC6-0637-6AD3C5D109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800" b="1" dirty="0"/>
              <a:t>Board of IAC has decided to commit and lead this initiative</a:t>
            </a:r>
            <a:endParaRPr lang="en-US" sz="1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0A65F9-BA76-65AA-9656-0466BC33EE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9637D1-3B5A-AED7-7E9A-7F4F92F8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 Principles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C5B2D-E40A-631D-3D0E-BB4A42ED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5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F67311-0C0A-A615-B60F-5344FE70B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CDBE80-5709-4A36-C8D3-DA7D2545E3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DCB0F-2625-5652-85BA-A6F99B6F9C0F}"/>
              </a:ext>
            </a:extLst>
          </p:cNvPr>
          <p:cNvSpPr txBox="1"/>
          <p:nvPr/>
        </p:nvSpPr>
        <p:spPr>
          <a:xfrm>
            <a:off x="68141" y="5102953"/>
            <a:ext cx="321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1400" dirty="0">
                <a:hlinkClick r:id="rId3"/>
              </a:rPr>
              <a:t>Principles for Sustainable Insurance, 2012</a:t>
            </a:r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9BBCE-4D8C-70E3-2AFB-43E9F5FE96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076" y="1079500"/>
            <a:ext cx="2363968" cy="3328853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8BD911B-C344-2CEB-F7EE-20F3C470E8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948793"/>
              </p:ext>
            </p:extLst>
          </p:nvPr>
        </p:nvGraphicFramePr>
        <p:xfrm>
          <a:off x="-159945" y="716672"/>
          <a:ext cx="7122060" cy="446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6649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69637D1-3B5A-AED7-7E9A-7F4F92F8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 Roles of Insurance Industry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C71717-978D-FE81-D57F-DA61B56B2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16" y="1307584"/>
            <a:ext cx="4252084" cy="3841750"/>
          </a:xfrm>
        </p:spPr>
        <p:txBody>
          <a:bodyPr>
            <a:normAutofit/>
          </a:bodyPr>
          <a:lstStyle/>
          <a:p>
            <a:r>
              <a:rPr lang="en-US" b="1" dirty="0"/>
              <a:t>Manager</a:t>
            </a:r>
            <a:r>
              <a:rPr lang="en-US" dirty="0"/>
              <a:t> of physical risk – understand, prevent, reduce, transfer</a:t>
            </a:r>
          </a:p>
          <a:p>
            <a:endParaRPr lang="en-US" dirty="0"/>
          </a:p>
          <a:p>
            <a:r>
              <a:rPr lang="en-US" b="1" dirty="0"/>
              <a:t>Carrier</a:t>
            </a:r>
            <a:r>
              <a:rPr lang="en-US" dirty="0"/>
              <a:t> of financial risk – underwriting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Investor</a:t>
            </a:r>
            <a:r>
              <a:rPr lang="en-US" dirty="0"/>
              <a:t> role – asset manager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C5B2D-E40A-631D-3D0E-BB4A42ED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6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F67311-0C0A-A615-B60F-5344FE70B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CDBE80-5709-4A36-C8D3-DA7D2545E3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DCB0F-2625-5652-85BA-A6F99B6F9C0F}"/>
              </a:ext>
            </a:extLst>
          </p:cNvPr>
          <p:cNvSpPr txBox="1"/>
          <p:nvPr/>
        </p:nvSpPr>
        <p:spPr>
          <a:xfrm>
            <a:off x="75379" y="4964668"/>
            <a:ext cx="408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dirty="0">
                <a:hlinkClick r:id="rId3"/>
              </a:rPr>
              <a:t>Principles for Sustainable Insurance, 2012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9BBCE-4D8C-70E3-2AFB-43E9F5FE96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339" y="762000"/>
            <a:ext cx="3282282" cy="462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81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C61A6-BE54-CAE0-DB22-402705E3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 continued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92DDF-AAD6-C12C-C754-DF120EFD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76F2C0-362D-4197-9E5F-C6A70965A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761999"/>
            <a:ext cx="6639272" cy="408609"/>
          </a:xfrm>
        </p:spPr>
        <p:txBody>
          <a:bodyPr/>
          <a:lstStyle/>
          <a:p>
            <a:r>
              <a:rPr lang="en-US" dirty="0"/>
              <a:t>UN and Insurance Industry have partnered for ambitious action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0B87A4-281E-8AF2-FA2A-E8275F3374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B9184CF-D0A1-B042-1150-3BEA6536F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72" y="1216846"/>
            <a:ext cx="2565400" cy="1803400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A94D55CE-80CC-D806-AEFF-262A474B79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7906" y="1246832"/>
            <a:ext cx="3228578" cy="740500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59BBF95B-9FF9-FCE1-E682-8001934048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5251" y="1191446"/>
            <a:ext cx="2057400" cy="927100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49FE3871-4E64-CC63-E53E-191A8548116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73" y="3151039"/>
            <a:ext cx="2565400" cy="714152"/>
          </a:xfrm>
          <a:prstGeom prst="rect">
            <a:avLst/>
          </a:prstGeom>
        </p:spPr>
      </p:pic>
      <p:pic>
        <p:nvPicPr>
          <p:cNvPr id="11" name="Picture 10">
            <a:hlinkClick r:id="rId10"/>
            <a:extLst>
              <a:ext uri="{FF2B5EF4-FFF2-40B4-BE49-F238E27FC236}">
                <a16:creationId xmlns:a16="http://schemas.microsoft.com/office/drawing/2014/main" id="{10ABFC80-5E02-71F9-189F-C331046408C6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10587"/>
            <a:ext cx="2744251" cy="280264"/>
          </a:xfrm>
          <a:prstGeom prst="rect">
            <a:avLst/>
          </a:prstGeom>
        </p:spPr>
      </p:pic>
      <p:pic>
        <p:nvPicPr>
          <p:cNvPr id="12" name="Picture 11">
            <a:hlinkClick r:id="rId12"/>
            <a:extLst>
              <a:ext uri="{FF2B5EF4-FFF2-40B4-BE49-F238E27FC236}">
                <a16:creationId xmlns:a16="http://schemas.microsoft.com/office/drawing/2014/main" id="{CB7D0A35-51E4-BB39-FD83-38B3121667C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030" y="2078863"/>
            <a:ext cx="3096890" cy="711351"/>
          </a:xfrm>
          <a:prstGeom prst="rect">
            <a:avLst/>
          </a:prstGeom>
        </p:spPr>
      </p:pic>
      <p:pic>
        <p:nvPicPr>
          <p:cNvPr id="13" name="Picture 12">
            <a:hlinkClick r:id="rId14"/>
            <a:extLst>
              <a:ext uri="{FF2B5EF4-FFF2-40B4-BE49-F238E27FC236}">
                <a16:creationId xmlns:a16="http://schemas.microsoft.com/office/drawing/2014/main" id="{D854B831-FFA4-4067-0461-6FDE60DA73CE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081" y="2872827"/>
            <a:ext cx="1264403" cy="655811"/>
          </a:xfrm>
          <a:prstGeom prst="rect">
            <a:avLst/>
          </a:prstGeom>
        </p:spPr>
      </p:pic>
      <p:pic>
        <p:nvPicPr>
          <p:cNvPr id="14" name="Picture 13">
            <a:hlinkClick r:id="rId16"/>
            <a:extLst>
              <a:ext uri="{FF2B5EF4-FFF2-40B4-BE49-F238E27FC236}">
                <a16:creationId xmlns:a16="http://schemas.microsoft.com/office/drawing/2014/main" id="{6B0D88A6-3486-D5EE-7083-9611FCD51E04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754" y="4416980"/>
            <a:ext cx="1935484" cy="797536"/>
          </a:xfrm>
          <a:prstGeom prst="rect">
            <a:avLst/>
          </a:prstGeom>
        </p:spPr>
      </p:pic>
      <p:pic>
        <p:nvPicPr>
          <p:cNvPr id="15" name="Picture 14">
            <a:hlinkClick r:id="rId18"/>
            <a:extLst>
              <a:ext uri="{FF2B5EF4-FFF2-40B4-BE49-F238E27FC236}">
                <a16:creationId xmlns:a16="http://schemas.microsoft.com/office/drawing/2014/main" id="{2CF9E4AC-A3E8-0B0A-A642-DCE0C7187ED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030" y="3611251"/>
            <a:ext cx="2866839" cy="555198"/>
          </a:xfrm>
          <a:prstGeom prst="rect">
            <a:avLst/>
          </a:prstGeom>
        </p:spPr>
      </p:pic>
      <p:pic>
        <p:nvPicPr>
          <p:cNvPr id="16" name="Picture 15">
            <a:hlinkClick r:id="rId20"/>
            <a:extLst>
              <a:ext uri="{FF2B5EF4-FFF2-40B4-BE49-F238E27FC236}">
                <a16:creationId xmlns:a16="http://schemas.microsoft.com/office/drawing/2014/main" id="{C2BF4992-DBA1-9CA3-82B9-2BE92D092289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486" y="4251623"/>
            <a:ext cx="2746241" cy="701378"/>
          </a:xfrm>
          <a:prstGeom prst="rect">
            <a:avLst/>
          </a:prstGeom>
        </p:spPr>
      </p:pic>
      <p:pic>
        <p:nvPicPr>
          <p:cNvPr id="17" name="Picture 16">
            <a:hlinkClick r:id="rId22"/>
            <a:extLst>
              <a:ext uri="{FF2B5EF4-FFF2-40B4-BE49-F238E27FC236}">
                <a16:creationId xmlns:a16="http://schemas.microsoft.com/office/drawing/2014/main" id="{A2517053-7857-3684-E8CD-77EEAD8B9A5E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486" y="2854825"/>
            <a:ext cx="1846064" cy="67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47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4997F-2004-BCC1-CA99-7CAA3EF4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Pillar 1: Risks and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4CE9C6-5991-41E8-F1CB-9D556AE09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E92CA4-6AC8-4156-BBD6-8F9011D7D468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CD3BC9C-5EEA-8565-00CE-4D775DA70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D556B7-7F48-EEB3-B939-A8D9B6FAFE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53642"/>
            <a:ext cx="6552766" cy="4095478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23F816-6460-21FB-8F5C-B31CE87D6910}"/>
              </a:ext>
            </a:extLst>
          </p:cNvPr>
          <p:cNvSpPr txBox="1"/>
          <p:nvPr/>
        </p:nvSpPr>
        <p:spPr>
          <a:xfrm>
            <a:off x="161104" y="5149120"/>
            <a:ext cx="45921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TT" sz="1050">
                <a:hlinkClick r:id="rId3"/>
              </a:rPr>
              <a:t>Temperatures | Climate Action Tracker</a:t>
            </a:r>
            <a:endParaRPr lang="en-US" sz="105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27CB83D-AEF9-6B47-5536-E1E35EA6A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870" y="1143000"/>
            <a:ext cx="2277730" cy="4191000"/>
          </a:xfrm>
        </p:spPr>
        <p:txBody>
          <a:bodyPr>
            <a:normAutofit/>
          </a:bodyPr>
          <a:lstStyle/>
          <a:p>
            <a:r>
              <a:rPr lang="en-US" sz="2400" dirty="0"/>
              <a:t>Disruption</a:t>
            </a:r>
          </a:p>
          <a:p>
            <a:r>
              <a:rPr lang="en-US" sz="2400" dirty="0"/>
              <a:t>Trusted decision useful information </a:t>
            </a:r>
          </a:p>
        </p:txBody>
      </p:sp>
    </p:spTree>
    <p:extLst>
      <p:ext uri="{BB962C8B-B14F-4D97-AF65-F5344CB8AC3E}">
        <p14:creationId xmlns:p14="http://schemas.microsoft.com/office/powerpoint/2010/main" val="100860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1A14-323F-D9D1-B5CA-E18B6B65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58796"/>
            <a:ext cx="6248400" cy="444500"/>
          </a:xfrm>
        </p:spPr>
        <p:txBody>
          <a:bodyPr>
            <a:noAutofit/>
          </a:bodyPr>
          <a:lstStyle/>
          <a:p>
            <a:r>
              <a:rPr lang="en-US" sz="2900" dirty="0"/>
              <a:t>Pillar 2: Insuring the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60382-43C1-5E5F-A227-374980E49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0" y="1143000"/>
            <a:ext cx="2971800" cy="4191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23% of SDG targets are on track in the Caribbean</a:t>
            </a:r>
          </a:p>
          <a:p>
            <a:r>
              <a:rPr lang="en-US" dirty="0"/>
              <a:t>Underinsured Caribbean</a:t>
            </a:r>
          </a:p>
          <a:p>
            <a:r>
              <a:rPr lang="en-US" dirty="0"/>
              <a:t>Escalating costs and de-risking problem</a:t>
            </a:r>
          </a:p>
          <a:p>
            <a:r>
              <a:rPr lang="en-US" dirty="0"/>
              <a:t>Innovative, multiple stakeholder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A0123-4FA1-26FA-C630-9FF0AF83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2CA4-6AC8-4156-BBD6-8F9011D7D468}" type="slidenum">
              <a:rPr lang="en-US" smtClean="0"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377F8-8043-F2C0-18FC-6250C4E38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95D493-9770-C228-64B2-7C320747DC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19F84-4925-00F7-E0DA-E2E3DCDF9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6795"/>
            <a:ext cx="5867400" cy="42647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30EB4B-4B4A-45AD-622A-12F18EAF5EEC}"/>
              </a:ext>
            </a:extLst>
          </p:cNvPr>
          <p:cNvSpPr txBox="1"/>
          <p:nvPr/>
        </p:nvSpPr>
        <p:spPr>
          <a:xfrm>
            <a:off x="116612" y="5046208"/>
            <a:ext cx="75822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T" sz="1200" dirty="0">
                <a:hlinkClick r:id="rId4"/>
              </a:rPr>
              <a:t>Halfway to 2030 in Latin America and the Caribbean: progress and recommendations for acceleration (cepal.org)</a:t>
            </a:r>
            <a:r>
              <a:rPr lang="en-TT" sz="1200" dirty="0"/>
              <a:t>, p. 86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36034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yntegra-360-theme">
  <a:themeElements>
    <a:clrScheme name="Syntegra">
      <a:dk1>
        <a:sysClr val="windowText" lastClr="000000"/>
      </a:dk1>
      <a:lt1>
        <a:sysClr val="window" lastClr="FFFFFF"/>
      </a:lt1>
      <a:dk2>
        <a:srgbClr val="A5A5A5"/>
      </a:dk2>
      <a:lt2>
        <a:srgbClr val="E7ECED"/>
      </a:lt2>
      <a:accent1>
        <a:srgbClr val="539745"/>
      </a:accent1>
      <a:accent2>
        <a:srgbClr val="00A0B0"/>
      </a:accent2>
      <a:accent3>
        <a:srgbClr val="38875D"/>
      </a:accent3>
      <a:accent4>
        <a:srgbClr val="046B9E"/>
      </a:accent4>
      <a:accent5>
        <a:srgbClr val="5D3454"/>
      </a:accent5>
      <a:accent6>
        <a:srgbClr val="95BF56"/>
      </a:accent6>
      <a:hlink>
        <a:srgbClr val="002060"/>
      </a:hlink>
      <a:folHlink>
        <a:srgbClr val="EDC951"/>
      </a:folHlink>
    </a:clrScheme>
    <a:fontScheme name="MoneyRoom">
      <a:majorFont>
        <a:latin typeface="Univers LT Std 47 Cn Lt"/>
        <a:ea typeface=""/>
        <a:cs typeface=""/>
      </a:majorFont>
      <a:minorFont>
        <a:latin typeface="Univers LT Std 57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ntegra-360-theme" id="{304EFDD1-64F6-D148-9F03-E0E0AE2C3395}" vid="{0F3057A3-F8BB-BF42-8BDD-E2294D6D60AB}"/>
    </a:ext>
  </a:extLst>
</a:theme>
</file>

<file path=ppt/theme/theme2.xml><?xml version="1.0" encoding="utf-8"?>
<a:theme xmlns:a="http://schemas.openxmlformats.org/drawingml/2006/main" name="1_Syntegra 2012">
  <a:themeElements>
    <a:clrScheme name="Syntegra">
      <a:dk1>
        <a:sysClr val="windowText" lastClr="000000"/>
      </a:dk1>
      <a:lt1>
        <a:sysClr val="window" lastClr="FFFFFF"/>
      </a:lt1>
      <a:dk2>
        <a:srgbClr val="A5A5A5"/>
      </a:dk2>
      <a:lt2>
        <a:srgbClr val="E7ECED"/>
      </a:lt2>
      <a:accent1>
        <a:srgbClr val="539745"/>
      </a:accent1>
      <a:accent2>
        <a:srgbClr val="00A0B0"/>
      </a:accent2>
      <a:accent3>
        <a:srgbClr val="38875D"/>
      </a:accent3>
      <a:accent4>
        <a:srgbClr val="046B9E"/>
      </a:accent4>
      <a:accent5>
        <a:srgbClr val="5D3454"/>
      </a:accent5>
      <a:accent6>
        <a:srgbClr val="95BF56"/>
      </a:accent6>
      <a:hlink>
        <a:srgbClr val="002060"/>
      </a:hlink>
      <a:folHlink>
        <a:srgbClr val="EDC951"/>
      </a:folHlink>
    </a:clrScheme>
    <a:fontScheme name="MoneyRoom">
      <a:majorFont>
        <a:latin typeface="Univers LT Std 47 Cn Lt"/>
        <a:ea typeface=""/>
        <a:cs typeface=""/>
      </a:majorFont>
      <a:minorFont>
        <a:latin typeface="Univers LT Std 57 C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8141A9-6CF6-3145-901D-BCA87E33DD4E}" vid="{6B9F3ABB-8C32-0840-AB56-94C47EABD05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e90310-4b14-4598-a534-b91da8fadc28">
      <Terms xmlns="http://schemas.microsoft.com/office/infopath/2007/PartnerControls"/>
    </lcf76f155ced4ddcb4097134ff3c332f>
    <TaxCatchAll xmlns="fe645685-b05d-43ce-9528-af6c84dee3c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10A05FBE05E8439CCEF282208965C6" ma:contentTypeVersion="15" ma:contentTypeDescription="Create a new document." ma:contentTypeScope="" ma:versionID="7e7175e9211cb4cbc45e852374264fa8">
  <xsd:schema xmlns:xsd="http://www.w3.org/2001/XMLSchema" xmlns:xs="http://www.w3.org/2001/XMLSchema" xmlns:p="http://schemas.microsoft.com/office/2006/metadata/properties" xmlns:ns2="fe645685-b05d-43ce-9528-af6c84dee3cb" xmlns:ns3="d5e90310-4b14-4598-a534-b91da8fadc28" targetNamespace="http://schemas.microsoft.com/office/2006/metadata/properties" ma:root="true" ma:fieldsID="4cc93d927169ec1466c52ce11a09c981" ns2:_="" ns3:_="">
    <xsd:import namespace="fe645685-b05d-43ce-9528-af6c84dee3cb"/>
    <xsd:import namespace="d5e90310-4b14-4598-a534-b91da8fadc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45685-b05d-43ce-9528-af6c84dee3c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4765530-0f3e-4fb0-8e45-982a6441c87d}" ma:internalName="TaxCatchAll" ma:showField="CatchAllData" ma:web="fe645685-b05d-43ce-9528-af6c84dee3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90310-4b14-4598-a534-b91da8fad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bec6786-fb07-4e15-b54e-eea1664131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D28D313-EB39-47B1-B699-403AF22503E2}">
  <ds:schemaRefs>
    <ds:schemaRef ds:uri="http://purl.org/dc/terms/"/>
    <ds:schemaRef ds:uri="http://www.w3.org/XML/1998/namespace"/>
    <ds:schemaRef ds:uri="fe645685-b05d-43ce-9528-af6c84dee3cb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d5e90310-4b14-4598-a534-b91da8fadc28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1C838C6-E3AB-4FA3-9902-46CA3A117E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7EEB3C-4918-4CF2-BE39-257F8FB0C5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45685-b05d-43ce-9528-af6c84dee3cb"/>
    <ds:schemaRef ds:uri="d5e90310-4b14-4598-a534-b91da8fad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Syntegra-360-theme</Template>
  <TotalTime>1407</TotalTime>
  <Words>877</Words>
  <Application>Microsoft Macintosh PowerPoint</Application>
  <PresentationFormat>On-screen Show (16:10)</PresentationFormat>
  <Paragraphs>127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-apple-system</vt:lpstr>
      <vt:lpstr>Arial</vt:lpstr>
      <vt:lpstr>Calibri</vt:lpstr>
      <vt:lpstr>Univers LT Std 47 Cn Lt</vt:lpstr>
      <vt:lpstr>Univers LT Std 57 Cn</vt:lpstr>
      <vt:lpstr>Wingdings</vt:lpstr>
      <vt:lpstr>Syntegra-360-theme</vt:lpstr>
      <vt:lpstr>1_Syntegra 2012</vt:lpstr>
      <vt:lpstr>Caribbean Sustainable Insurance Roadmap (CSIR)</vt:lpstr>
      <vt:lpstr>COP21 in Paris</vt:lpstr>
      <vt:lpstr>UK &amp; Caribbean are leading global effort –  Integrated Governance for Sustainable Development</vt:lpstr>
      <vt:lpstr>Caribbean Sustainable Insurance Roadmap (CSIR)</vt:lpstr>
      <vt:lpstr>4 Principles</vt:lpstr>
      <vt:lpstr>3 Roles of Insurance Industry</vt:lpstr>
      <vt:lpstr>Background continued</vt:lpstr>
      <vt:lpstr>Pillar 1: Risks and Opportunities </vt:lpstr>
      <vt:lpstr>Pillar 2: Insuring the transition</vt:lpstr>
      <vt:lpstr>Pillar 3: Responsible Investment</vt:lpstr>
      <vt:lpstr>Governance of the project</vt:lpstr>
      <vt:lpstr>Key project contacts (thus far…)</vt:lpstr>
      <vt:lpstr>Contact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Caribbean Sustainable Insurance Roadmap (CSIR)</dc:title>
  <dc:creator>Axel Kravatzky</dc:creator>
  <cp:lastModifiedBy>Axel Kravatzky</cp:lastModifiedBy>
  <cp:revision>3</cp:revision>
  <dcterms:created xsi:type="dcterms:W3CDTF">2023-06-01T03:23:24Z</dcterms:created>
  <dcterms:modified xsi:type="dcterms:W3CDTF">2023-06-05T12:53:46Z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0x0101009910A05FBE05E8439CCEF282208965C6</vt:lpwstr>
  </property>
</Properties>
</file>